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27"/>
  </p:notesMasterIdLst>
  <p:sldIdLst>
    <p:sldId id="256" r:id="rId2"/>
    <p:sldId id="283" r:id="rId3"/>
    <p:sldId id="264" r:id="rId4"/>
    <p:sldId id="321" r:id="rId5"/>
    <p:sldId id="322" r:id="rId6"/>
    <p:sldId id="267" r:id="rId7"/>
    <p:sldId id="280" r:id="rId8"/>
    <p:sldId id="323" r:id="rId9"/>
    <p:sldId id="268" r:id="rId10"/>
    <p:sldId id="324" r:id="rId11"/>
    <p:sldId id="261" r:id="rId12"/>
    <p:sldId id="325" r:id="rId13"/>
    <p:sldId id="296" r:id="rId14"/>
    <p:sldId id="329" r:id="rId15"/>
    <p:sldId id="331" r:id="rId16"/>
    <p:sldId id="343" r:id="rId17"/>
    <p:sldId id="327" r:id="rId18"/>
    <p:sldId id="328" r:id="rId19"/>
    <p:sldId id="333" r:id="rId20"/>
    <p:sldId id="332" r:id="rId21"/>
    <p:sldId id="345" r:id="rId22"/>
    <p:sldId id="334" r:id="rId23"/>
    <p:sldId id="338" r:id="rId24"/>
    <p:sldId id="341" r:id="rId25"/>
    <p:sldId id="336" r:id="rId26"/>
  </p:sldIdLst>
  <p:sldSz cx="9144000" cy="5143500" type="screen16x9"/>
  <p:notesSz cx="6858000" cy="9144000"/>
  <p:embeddedFontLst>
    <p:embeddedFont>
      <p:font typeface="Raleway" pitchFamily="2" charset="77"/>
      <p:regular r:id="rId28"/>
      <p:bold r:id="rId29"/>
      <p:italic r:id="rId30"/>
      <p:boldItalic r:id="rId31"/>
    </p:embeddedFont>
    <p:embeddedFont>
      <p:font typeface="Raleway Thin" pitchFamily="2" charset="77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2A3CA7-6942-4523-AC6F-0DECBFFF57CE}">
  <a:tblStyle styleId="{072A3CA7-6942-4523-AC6F-0DECBFFF57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22"/>
    <p:restoredTop sz="75893"/>
  </p:normalViewPr>
  <p:slideViewPr>
    <p:cSldViewPr snapToGrid="0" snapToObjects="1" showGuides="1">
      <p:cViewPr varScale="1">
        <p:scale>
          <a:sx n="78" d="100"/>
          <a:sy n="78" d="100"/>
        </p:scale>
        <p:origin x="14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I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tell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about</a:t>
            </a:r>
            <a:r>
              <a:rPr lang="sv-SE" dirty="0"/>
              <a:t> paper 1 – </a:t>
            </a:r>
            <a:r>
              <a:rPr lang="sv-SE" dirty="0" err="1"/>
              <a:t>where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do </a:t>
            </a:r>
            <a:r>
              <a:rPr lang="sv-SE" dirty="0" err="1"/>
              <a:t>genome</a:t>
            </a:r>
            <a:r>
              <a:rPr lang="sv-SE" dirty="0"/>
              <a:t> </a:t>
            </a:r>
            <a:r>
              <a:rPr lang="sv-SE" dirty="0" err="1"/>
              <a:t>assembly</a:t>
            </a:r>
            <a:r>
              <a:rPr lang="sv-SE" dirty="0"/>
              <a:t> and differential expression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enterococcus</a:t>
            </a:r>
            <a:r>
              <a:rPr lang="sv-SE" dirty="0"/>
              <a:t> </a:t>
            </a:r>
            <a:r>
              <a:rPr lang="sv-SE" dirty="0" err="1"/>
              <a:t>faecium</a:t>
            </a:r>
            <a:r>
              <a:rPr lang="sv-SE" dirty="0"/>
              <a:t> E745 to </a:t>
            </a:r>
            <a:r>
              <a:rPr lang="sv-SE" dirty="0" err="1"/>
              <a:t>find</a:t>
            </a:r>
            <a:r>
              <a:rPr lang="sv-SE" dirty="0"/>
              <a:t> the </a:t>
            </a:r>
            <a:r>
              <a:rPr lang="sv-SE" dirty="0" err="1"/>
              <a:t>fitness</a:t>
            </a:r>
            <a:r>
              <a:rPr lang="sv-SE" dirty="0"/>
              <a:t> </a:t>
            </a:r>
            <a:r>
              <a:rPr lang="sv-SE" dirty="0" err="1"/>
              <a:t>determining</a:t>
            </a:r>
            <a:r>
              <a:rPr lang="sv-SE" dirty="0"/>
              <a:t> genes in human serum.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26f5866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26f5866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To </a:t>
            </a:r>
            <a:r>
              <a:rPr lang="sv-SE" dirty="0" err="1"/>
              <a:t>evaluate</a:t>
            </a:r>
            <a:r>
              <a:rPr lang="sv-SE" dirty="0"/>
              <a:t> my different </a:t>
            </a:r>
            <a:r>
              <a:rPr lang="sv-SE" dirty="0" err="1"/>
              <a:t>assemblies</a:t>
            </a:r>
            <a:r>
              <a:rPr lang="sv-SE" dirty="0"/>
              <a:t> I </a:t>
            </a:r>
            <a:r>
              <a:rPr lang="sv-SE" dirty="0" err="1"/>
              <a:t>used</a:t>
            </a:r>
            <a:r>
              <a:rPr lang="sv-SE" dirty="0"/>
              <a:t> BCF, </a:t>
            </a:r>
            <a:r>
              <a:rPr lang="sv-SE" dirty="0" err="1"/>
              <a:t>MUMmerplot</a:t>
            </a:r>
            <a:r>
              <a:rPr lang="sv-SE" dirty="0"/>
              <a:t> and </a:t>
            </a:r>
            <a:r>
              <a:rPr lang="sv-SE" dirty="0" err="1"/>
              <a:t>Quast</a:t>
            </a:r>
            <a:r>
              <a:rPr lang="sv-SE" dirty="0"/>
              <a:t>. I </a:t>
            </a:r>
            <a:r>
              <a:rPr lang="sv-SE" dirty="0" err="1"/>
              <a:t>will</a:t>
            </a:r>
            <a:r>
              <a:rPr lang="sv-SE" dirty="0"/>
              <a:t> just show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Quast</a:t>
            </a:r>
            <a:r>
              <a:rPr lang="sv-SE" dirty="0"/>
              <a:t> </a:t>
            </a:r>
            <a:r>
              <a:rPr lang="sv-SE" dirty="0" err="1"/>
              <a:t>statistics</a:t>
            </a:r>
            <a:r>
              <a:rPr lang="sv-SE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7232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b26f58666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b26f586664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In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case</a:t>
            </a:r>
            <a:r>
              <a:rPr lang="sv-SE" dirty="0"/>
              <a:t> I </a:t>
            </a:r>
            <a:r>
              <a:rPr lang="sv-SE" dirty="0" err="1"/>
              <a:t>didn’t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a </a:t>
            </a:r>
            <a:r>
              <a:rPr lang="sv-SE" dirty="0" err="1"/>
              <a:t>reference</a:t>
            </a:r>
            <a:r>
              <a:rPr lang="sv-SE" dirty="0"/>
              <a:t> </a:t>
            </a:r>
            <a:r>
              <a:rPr lang="sv-SE" dirty="0" err="1"/>
              <a:t>genome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Quast</a:t>
            </a:r>
            <a:r>
              <a:rPr lang="sv-SE" dirty="0"/>
              <a:t> </a:t>
            </a:r>
            <a:r>
              <a:rPr lang="sv-SE" dirty="0" err="1"/>
              <a:t>but</a:t>
            </a:r>
            <a:r>
              <a:rPr lang="sv-SE" dirty="0"/>
              <a:t> I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numbers</a:t>
            </a:r>
            <a:r>
              <a:rPr lang="sv-SE" dirty="0"/>
              <a:t> from the </a:t>
            </a:r>
            <a:r>
              <a:rPr lang="sv-SE" dirty="0" err="1"/>
              <a:t>article</a:t>
            </a:r>
            <a:r>
              <a:rPr lang="sv-SE" dirty="0"/>
              <a:t>, and I </a:t>
            </a:r>
            <a:r>
              <a:rPr lang="sv-SE" dirty="0" err="1"/>
              <a:t>was</a:t>
            </a:r>
            <a:r>
              <a:rPr lang="sv-SE" dirty="0"/>
              <a:t> </a:t>
            </a:r>
            <a:r>
              <a:rPr lang="sv-SE" dirty="0" err="1"/>
              <a:t>expecting</a:t>
            </a:r>
            <a:r>
              <a:rPr lang="sv-SE" dirty="0"/>
              <a:t> to get at </a:t>
            </a:r>
            <a:r>
              <a:rPr lang="sv-SE" dirty="0" err="1"/>
              <a:t>least</a:t>
            </a:r>
            <a:r>
              <a:rPr lang="sv-SE" dirty="0"/>
              <a:t> 7 long </a:t>
            </a:r>
            <a:r>
              <a:rPr lang="sv-SE" dirty="0" err="1"/>
              <a:t>contigs</a:t>
            </a:r>
            <a:r>
              <a:rPr lang="sv-SE" dirty="0"/>
              <a:t>, 1 </a:t>
            </a:r>
            <a:r>
              <a:rPr lang="sv-SE" dirty="0" err="1"/>
              <a:t>chromosome</a:t>
            </a:r>
            <a:r>
              <a:rPr lang="sv-SE" dirty="0"/>
              <a:t> and 6 plasmids. So I </a:t>
            </a:r>
            <a:r>
              <a:rPr lang="sv-SE" dirty="0" err="1"/>
              <a:t>am</a:t>
            </a:r>
            <a:r>
              <a:rPr lang="sv-SE" dirty="0"/>
              <a:t> </a:t>
            </a:r>
            <a:r>
              <a:rPr lang="sv-SE" dirty="0" err="1"/>
              <a:t>quite</a:t>
            </a:r>
            <a:r>
              <a:rPr lang="sv-SE" dirty="0"/>
              <a:t> happy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numbers</a:t>
            </a:r>
            <a:r>
              <a:rPr lang="sv-SE" dirty="0"/>
              <a:t>, my N50 is </a:t>
            </a:r>
            <a:r>
              <a:rPr lang="sv-SE" dirty="0" err="1"/>
              <a:t>high</a:t>
            </a:r>
            <a:r>
              <a:rPr lang="sv-SE" dirty="0"/>
              <a:t> and it </a:t>
            </a:r>
            <a:r>
              <a:rPr lang="sv-SE" dirty="0" err="1"/>
              <a:t>seems</a:t>
            </a:r>
            <a:r>
              <a:rPr lang="sv-SE" dirty="0"/>
              <a:t> like it </a:t>
            </a:r>
            <a:r>
              <a:rPr lang="sv-SE" dirty="0" err="1"/>
              <a:t>managed</a:t>
            </a:r>
            <a:r>
              <a:rPr lang="sv-SE" dirty="0"/>
              <a:t> to </a:t>
            </a:r>
            <a:r>
              <a:rPr lang="sv-SE" dirty="0" err="1"/>
              <a:t>assemble</a:t>
            </a:r>
            <a:r>
              <a:rPr lang="sv-SE" dirty="0"/>
              <a:t> the </a:t>
            </a:r>
            <a:r>
              <a:rPr lang="sv-SE" dirty="0" err="1"/>
              <a:t>whole</a:t>
            </a:r>
            <a:r>
              <a:rPr lang="sv-SE" dirty="0"/>
              <a:t> </a:t>
            </a:r>
            <a:r>
              <a:rPr lang="sv-SE" dirty="0" err="1"/>
              <a:t>genome</a:t>
            </a:r>
            <a:r>
              <a:rPr lang="sv-SE" dirty="0"/>
              <a:t> </a:t>
            </a:r>
            <a:r>
              <a:rPr lang="sv-SE" dirty="0" err="1"/>
              <a:t>when</a:t>
            </a:r>
            <a:r>
              <a:rPr lang="sv-SE" dirty="0"/>
              <a:t> </a:t>
            </a:r>
            <a:r>
              <a:rPr lang="sv-SE" dirty="0" err="1"/>
              <a:t>based</a:t>
            </a:r>
            <a:r>
              <a:rPr lang="sv-SE" dirty="0"/>
              <a:t> on the </a:t>
            </a:r>
            <a:r>
              <a:rPr lang="sv-SE" dirty="0" err="1"/>
              <a:t>PacBio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Really</a:t>
            </a:r>
            <a:r>
              <a:rPr lang="sv-SE" dirty="0"/>
              <a:t> </a:t>
            </a:r>
            <a:r>
              <a:rPr lang="sv-SE" dirty="0" err="1"/>
              <a:t>there</a:t>
            </a:r>
            <a:r>
              <a:rPr lang="sv-SE" dirty="0"/>
              <a:t> is no </a:t>
            </a:r>
            <a:r>
              <a:rPr lang="sv-SE" dirty="0" err="1"/>
              <a:t>difference</a:t>
            </a:r>
            <a:r>
              <a:rPr lang="sv-SE" dirty="0"/>
              <a:t> </a:t>
            </a:r>
            <a:r>
              <a:rPr lang="sv-SE" dirty="0" err="1"/>
              <a:t>between</a:t>
            </a:r>
            <a:r>
              <a:rPr lang="sv-SE" dirty="0"/>
              <a:t> the </a:t>
            </a:r>
            <a:r>
              <a:rPr lang="sv-SE" dirty="0" err="1"/>
              <a:t>canu</a:t>
            </a:r>
            <a:r>
              <a:rPr lang="sv-SE" dirty="0"/>
              <a:t> and </a:t>
            </a:r>
            <a:r>
              <a:rPr lang="sv-SE" dirty="0" err="1"/>
              <a:t>pilon</a:t>
            </a:r>
            <a:r>
              <a:rPr lang="sv-SE" dirty="0"/>
              <a:t> </a:t>
            </a:r>
            <a:r>
              <a:rPr lang="sv-SE" dirty="0" err="1"/>
              <a:t>assemblies</a:t>
            </a:r>
            <a:r>
              <a:rPr lang="sv-SE" dirty="0"/>
              <a:t> </a:t>
            </a:r>
            <a:r>
              <a:rPr lang="sv-SE" dirty="0" err="1"/>
              <a:t>here</a:t>
            </a:r>
            <a:r>
              <a:rPr lang="sv-SE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but</a:t>
            </a:r>
            <a:r>
              <a:rPr lang="sv-SE" dirty="0"/>
              <a:t> I kind </a:t>
            </a:r>
            <a:r>
              <a:rPr lang="sv-SE" dirty="0" err="1"/>
              <a:t>of</a:t>
            </a:r>
            <a:r>
              <a:rPr lang="sv-SE" dirty="0"/>
              <a:t> like the </a:t>
            </a:r>
            <a:r>
              <a:rPr lang="sv-SE" dirty="0" err="1"/>
              <a:t>thought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all the </a:t>
            </a:r>
            <a:r>
              <a:rPr lang="sv-SE" dirty="0" err="1"/>
              <a:t>reads</a:t>
            </a:r>
            <a:r>
              <a:rPr lang="sv-SE" dirty="0"/>
              <a:t>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considered</a:t>
            </a:r>
            <a:r>
              <a:rPr lang="sv-SE" dirty="0"/>
              <a:t> as in the </a:t>
            </a:r>
            <a:r>
              <a:rPr lang="sv-SE" dirty="0" err="1"/>
              <a:t>article</a:t>
            </a:r>
            <a:r>
              <a:rPr lang="sv-SE" dirty="0"/>
              <a:t> so I </a:t>
            </a:r>
            <a:r>
              <a:rPr lang="sv-SE" dirty="0" err="1"/>
              <a:t>continued</a:t>
            </a:r>
            <a:r>
              <a:rPr lang="sv-SE" dirty="0"/>
              <a:t> the </a:t>
            </a:r>
            <a:r>
              <a:rPr lang="sv-SE" dirty="0" err="1"/>
              <a:t>project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pilon</a:t>
            </a:r>
            <a:r>
              <a:rPr lang="sv-SE" dirty="0"/>
              <a:t> </a:t>
            </a:r>
            <a:r>
              <a:rPr lang="sv-SE" dirty="0" err="1"/>
              <a:t>assembly</a:t>
            </a:r>
            <a:r>
              <a:rPr lang="sv-S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After</a:t>
            </a:r>
            <a:r>
              <a:rPr lang="sv-SE" dirty="0"/>
              <a:t> </a:t>
            </a:r>
            <a:r>
              <a:rPr lang="sv-SE" dirty="0" err="1"/>
              <a:t>deciding</a:t>
            </a:r>
            <a:r>
              <a:rPr lang="sv-SE" dirty="0"/>
              <a:t> on my </a:t>
            </a:r>
            <a:r>
              <a:rPr lang="sv-SE" dirty="0" err="1"/>
              <a:t>perfect</a:t>
            </a:r>
            <a:r>
              <a:rPr lang="sv-SE" dirty="0"/>
              <a:t> </a:t>
            </a:r>
            <a:r>
              <a:rPr lang="sv-SE" dirty="0" err="1"/>
              <a:t>genome</a:t>
            </a:r>
            <a:r>
              <a:rPr lang="sv-SE" dirty="0"/>
              <a:t> I </a:t>
            </a:r>
            <a:r>
              <a:rPr lang="sv-SE" dirty="0" err="1"/>
              <a:t>did</a:t>
            </a:r>
            <a:r>
              <a:rPr lang="sv-SE" dirty="0"/>
              <a:t> the </a:t>
            </a:r>
            <a:r>
              <a:rPr lang="sv-SE" dirty="0" err="1"/>
              <a:t>structural</a:t>
            </a:r>
            <a:r>
              <a:rPr lang="sv-SE" dirty="0"/>
              <a:t> and </a:t>
            </a:r>
            <a:r>
              <a:rPr lang="sv-SE" dirty="0" err="1"/>
              <a:t>functional</a:t>
            </a:r>
            <a:r>
              <a:rPr lang="sv-SE" dirty="0"/>
              <a:t> annotation by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Prokka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0305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b26f586664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b26f586664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</a:t>
            </a:r>
            <a:r>
              <a:rPr lang="sv-SE" dirty="0" err="1"/>
              <a:t>now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the </a:t>
            </a:r>
            <a:r>
              <a:rPr lang="sv-SE" dirty="0" err="1"/>
              <a:t>location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different RNA and </a:t>
            </a:r>
            <a:r>
              <a:rPr lang="sv-SE" dirty="0" err="1"/>
              <a:t>coding</a:t>
            </a:r>
            <a:r>
              <a:rPr lang="sv-SE" dirty="0"/>
              <a:t> </a:t>
            </a:r>
            <a:r>
              <a:rPr lang="sv-SE" dirty="0" err="1"/>
              <a:t>sequences</a:t>
            </a:r>
            <a:r>
              <a:rPr lang="sv-SE" dirty="0"/>
              <a:t> as </a:t>
            </a:r>
            <a:r>
              <a:rPr lang="sv-SE" dirty="0" err="1"/>
              <a:t>visualized</a:t>
            </a:r>
            <a:r>
              <a:rPr lang="sv-SE" dirty="0"/>
              <a:t> in </a:t>
            </a:r>
            <a:r>
              <a:rPr lang="sv-SE" dirty="0" err="1"/>
              <a:t>artemis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Prokka</a:t>
            </a:r>
            <a:r>
              <a:rPr lang="sv-SE" dirty="0"/>
              <a:t> </a:t>
            </a:r>
            <a:r>
              <a:rPr lang="sv-SE" dirty="0" err="1"/>
              <a:t>found</a:t>
            </a:r>
            <a:r>
              <a:rPr lang="sv-SE" dirty="0"/>
              <a:t> 3216 </a:t>
            </a:r>
            <a:r>
              <a:rPr lang="sv-SE" dirty="0" err="1"/>
              <a:t>coding</a:t>
            </a:r>
            <a:r>
              <a:rPr lang="sv-SE" dirty="0"/>
              <a:t> </a:t>
            </a:r>
            <a:r>
              <a:rPr lang="sv-SE" dirty="0" err="1"/>
              <a:t>sequences</a:t>
            </a:r>
            <a:r>
              <a:rPr lang="sv-SE" dirty="0"/>
              <a:t>, in the </a:t>
            </a:r>
            <a:r>
              <a:rPr lang="sv-SE" dirty="0" err="1"/>
              <a:t>article</a:t>
            </a:r>
            <a:r>
              <a:rPr lang="sv-SE" dirty="0"/>
              <a:t> </a:t>
            </a:r>
            <a:r>
              <a:rPr lang="sv-SE" dirty="0" err="1"/>
              <a:t>they</a:t>
            </a:r>
            <a:r>
              <a:rPr lang="sv-SE" dirty="0"/>
              <a:t> talk </a:t>
            </a:r>
            <a:r>
              <a:rPr lang="sv-SE" dirty="0" err="1"/>
              <a:t>about</a:t>
            </a:r>
            <a:r>
              <a:rPr lang="sv-SE" dirty="0"/>
              <a:t> 3095, i </a:t>
            </a:r>
            <a:r>
              <a:rPr lang="sv-SE" dirty="0" err="1"/>
              <a:t>don’t</a:t>
            </a:r>
            <a:r>
              <a:rPr lang="sv-SE" dirty="0"/>
              <a:t> </a:t>
            </a:r>
            <a:r>
              <a:rPr lang="sv-SE" dirty="0" err="1"/>
              <a:t>know</a:t>
            </a:r>
            <a:r>
              <a:rPr lang="sv-SE" dirty="0"/>
              <a:t> </a:t>
            </a:r>
            <a:r>
              <a:rPr lang="sv-SE" dirty="0" err="1"/>
              <a:t>why</a:t>
            </a:r>
            <a:r>
              <a:rPr lang="sv-SE" dirty="0"/>
              <a:t> </a:t>
            </a:r>
            <a:r>
              <a:rPr lang="sv-SE" dirty="0" err="1"/>
              <a:t>there</a:t>
            </a:r>
            <a:r>
              <a:rPr lang="sv-SE" dirty="0"/>
              <a:t> is a </a:t>
            </a:r>
            <a:r>
              <a:rPr lang="sv-SE" dirty="0" err="1"/>
              <a:t>difference</a:t>
            </a:r>
            <a:r>
              <a:rPr lang="sv-SE" dirty="0"/>
              <a:t>, </a:t>
            </a:r>
            <a:r>
              <a:rPr lang="sv-SE" dirty="0" err="1"/>
              <a:t>maybe</a:t>
            </a:r>
            <a:r>
              <a:rPr lang="sv-SE" dirty="0"/>
              <a:t> </a:t>
            </a:r>
            <a:r>
              <a:rPr lang="sv-SE" dirty="0" err="1"/>
              <a:t>because</a:t>
            </a:r>
            <a:r>
              <a:rPr lang="sv-SE" dirty="0"/>
              <a:t> I </a:t>
            </a:r>
            <a:r>
              <a:rPr lang="sv-SE" dirty="0" err="1"/>
              <a:t>used</a:t>
            </a:r>
            <a:r>
              <a:rPr lang="sv-SE" dirty="0"/>
              <a:t> </a:t>
            </a:r>
            <a:r>
              <a:rPr lang="sv-SE" dirty="0" err="1"/>
              <a:t>canu</a:t>
            </a:r>
            <a:r>
              <a:rPr lang="sv-SE" dirty="0"/>
              <a:t> </a:t>
            </a:r>
            <a:r>
              <a:rPr lang="sv-SE" dirty="0" err="1"/>
              <a:t>instead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just </a:t>
            </a:r>
            <a:r>
              <a:rPr lang="sv-SE" dirty="0" err="1"/>
              <a:t>celera</a:t>
            </a:r>
            <a:r>
              <a:rPr lang="sv-SE" dirty="0"/>
              <a:t> to </a:t>
            </a:r>
            <a:r>
              <a:rPr lang="sv-SE" dirty="0" err="1"/>
              <a:t>assemble</a:t>
            </a:r>
            <a:r>
              <a:rPr lang="sv-SE" dirty="0"/>
              <a:t>? </a:t>
            </a:r>
            <a:r>
              <a:rPr lang="sv-SE" dirty="0" err="1"/>
              <a:t>maybe</a:t>
            </a:r>
            <a:r>
              <a:rPr lang="sv-SE" dirty="0"/>
              <a:t> </a:t>
            </a:r>
            <a:r>
              <a:rPr lang="sv-SE" dirty="0" err="1"/>
              <a:t>there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known</a:t>
            </a:r>
            <a:r>
              <a:rPr lang="sv-SE" dirty="0"/>
              <a:t> </a:t>
            </a:r>
            <a:r>
              <a:rPr lang="sv-SE" dirty="0" err="1"/>
              <a:t>homologues</a:t>
            </a:r>
            <a:r>
              <a:rPr lang="sv-SE" dirty="0"/>
              <a:t> in the </a:t>
            </a:r>
            <a:r>
              <a:rPr lang="sv-SE" dirty="0" err="1"/>
              <a:t>database</a:t>
            </a:r>
            <a:r>
              <a:rPr lang="sv-SE" dirty="0"/>
              <a:t> </a:t>
            </a:r>
            <a:r>
              <a:rPr lang="sv-SE" dirty="0" err="1"/>
              <a:t>today</a:t>
            </a:r>
            <a:r>
              <a:rPr lang="sv-SE" dirty="0"/>
              <a:t>? Or </a:t>
            </a:r>
            <a:r>
              <a:rPr lang="sv-SE" dirty="0" err="1"/>
              <a:t>maybe</a:t>
            </a:r>
            <a:r>
              <a:rPr lang="sv-SE" dirty="0"/>
              <a:t> I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extra regions in my </a:t>
            </a:r>
            <a:r>
              <a:rPr lang="sv-SE" dirty="0" err="1"/>
              <a:t>assembly</a:t>
            </a:r>
            <a:r>
              <a:rPr lang="sv-SE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I </a:t>
            </a:r>
            <a:r>
              <a:rPr lang="sv-SE" dirty="0" err="1"/>
              <a:t>was</a:t>
            </a:r>
            <a:r>
              <a:rPr lang="sv-SE" dirty="0"/>
              <a:t> </a:t>
            </a:r>
            <a:r>
              <a:rPr lang="sv-SE" dirty="0" err="1"/>
              <a:t>also</a:t>
            </a:r>
            <a:r>
              <a:rPr lang="sv-SE" dirty="0"/>
              <a:t> </a:t>
            </a:r>
            <a:r>
              <a:rPr lang="sv-SE" dirty="0" err="1"/>
              <a:t>quite</a:t>
            </a:r>
            <a:r>
              <a:rPr lang="sv-SE" dirty="0"/>
              <a:t> </a:t>
            </a:r>
            <a:r>
              <a:rPr lang="sv-SE" dirty="0" err="1"/>
              <a:t>surprised</a:t>
            </a:r>
            <a:r>
              <a:rPr lang="sv-SE" dirty="0"/>
              <a:t> at </a:t>
            </a:r>
            <a:r>
              <a:rPr lang="sv-SE" dirty="0" err="1"/>
              <a:t>how</a:t>
            </a:r>
            <a:r>
              <a:rPr lang="sv-SE" dirty="0"/>
              <a:t> fast </a:t>
            </a:r>
            <a:r>
              <a:rPr lang="sv-SE" dirty="0" err="1"/>
              <a:t>prokka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</a:t>
            </a:r>
            <a:r>
              <a:rPr lang="sv-SE" dirty="0" err="1"/>
              <a:t>able</a:t>
            </a:r>
            <a:r>
              <a:rPr lang="sv-SE" dirty="0"/>
              <a:t> to </a:t>
            </a:r>
            <a:r>
              <a:rPr lang="sv-SE" dirty="0" err="1"/>
              <a:t>find</a:t>
            </a:r>
            <a:r>
              <a:rPr lang="sv-SE" dirty="0"/>
              <a:t> all </a:t>
            </a:r>
            <a:r>
              <a:rPr lang="sv-SE" dirty="0" err="1"/>
              <a:t>these</a:t>
            </a:r>
            <a:r>
              <a:rPr lang="sv-SE" dirty="0"/>
              <a:t> regions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interest</a:t>
            </a:r>
            <a:r>
              <a:rPr lang="sv-SE" dirty="0"/>
              <a:t>. And the </a:t>
            </a:r>
            <a:r>
              <a:rPr lang="sv-SE" dirty="0" err="1"/>
              <a:t>names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most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coding</a:t>
            </a:r>
            <a:r>
              <a:rPr lang="sv-SE" dirty="0"/>
              <a:t> </a:t>
            </a:r>
            <a:r>
              <a:rPr lang="sv-SE" dirty="0" err="1"/>
              <a:t>sequences</a:t>
            </a:r>
            <a:r>
              <a:rPr lang="sv-SE" dirty="0"/>
              <a:t>. </a:t>
            </a:r>
            <a:r>
              <a:rPr lang="sv-SE" dirty="0" err="1"/>
              <a:t>Very</a:t>
            </a:r>
            <a:r>
              <a:rPr lang="sv-SE" dirty="0"/>
              <a:t> </a:t>
            </a:r>
            <a:r>
              <a:rPr lang="sv-SE" dirty="0" err="1"/>
              <a:t>easy</a:t>
            </a:r>
            <a:r>
              <a:rPr lang="sv-SE" dirty="0"/>
              <a:t> to </a:t>
            </a:r>
            <a:r>
              <a:rPr lang="sv-SE" dirty="0" err="1"/>
              <a:t>use</a:t>
            </a:r>
            <a:r>
              <a:rPr lang="sv-SE" dirty="0"/>
              <a:t> and </a:t>
            </a:r>
            <a:r>
              <a:rPr lang="sv-SE" dirty="0" err="1"/>
              <a:t>efficient</a:t>
            </a:r>
            <a:r>
              <a:rPr lang="sv-SE" dirty="0"/>
              <a:t> </a:t>
            </a:r>
            <a:r>
              <a:rPr lang="sv-SE" dirty="0" err="1"/>
              <a:t>tool</a:t>
            </a:r>
            <a:r>
              <a:rPr lang="sv-S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After</a:t>
            </a:r>
            <a:r>
              <a:rPr lang="sv-SE" dirty="0"/>
              <a:t> I </a:t>
            </a:r>
            <a:r>
              <a:rPr lang="sv-SE" dirty="0" err="1"/>
              <a:t>had</a:t>
            </a:r>
            <a:r>
              <a:rPr lang="sv-SE" dirty="0"/>
              <a:t> my </a:t>
            </a:r>
            <a:r>
              <a:rPr lang="sv-SE" dirty="0" err="1"/>
              <a:t>interesting</a:t>
            </a:r>
            <a:r>
              <a:rPr lang="sv-SE" dirty="0"/>
              <a:t> regions I </a:t>
            </a:r>
            <a:r>
              <a:rPr lang="sv-SE" dirty="0" err="1"/>
              <a:t>wanted</a:t>
            </a:r>
            <a:r>
              <a:rPr lang="sv-SE" dirty="0"/>
              <a:t> to do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comparative</a:t>
            </a:r>
            <a:r>
              <a:rPr lang="sv-SE" dirty="0"/>
              <a:t> </a:t>
            </a:r>
            <a:r>
              <a:rPr lang="sv-SE" dirty="0" err="1"/>
              <a:t>genomics</a:t>
            </a:r>
            <a:r>
              <a:rPr lang="sv-SE" dirty="0"/>
              <a:t> and look at relatives.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0008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26f5866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26f5866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</a:t>
            </a:r>
            <a:r>
              <a:rPr lang="sv-SE" dirty="0" err="1"/>
              <a:t>first</a:t>
            </a:r>
            <a:r>
              <a:rPr lang="sv-SE" dirty="0"/>
              <a:t> I </a:t>
            </a:r>
            <a:r>
              <a:rPr lang="sv-SE" dirty="0" err="1"/>
              <a:t>downloaded</a:t>
            </a:r>
            <a:r>
              <a:rPr lang="sv-SE" dirty="0"/>
              <a:t> the </a:t>
            </a:r>
            <a:r>
              <a:rPr lang="sv-SE" dirty="0" err="1"/>
              <a:t>reference</a:t>
            </a:r>
            <a:r>
              <a:rPr lang="sv-SE" dirty="0"/>
              <a:t> </a:t>
            </a:r>
            <a:r>
              <a:rPr lang="sv-SE" dirty="0" err="1"/>
              <a:t>genomes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three</a:t>
            </a:r>
            <a:r>
              <a:rPr lang="sv-SE" dirty="0"/>
              <a:t> different </a:t>
            </a:r>
            <a:r>
              <a:rPr lang="sv-SE" dirty="0" err="1"/>
              <a:t>related</a:t>
            </a:r>
            <a:r>
              <a:rPr lang="sv-SE" dirty="0"/>
              <a:t> species from NCBI. </a:t>
            </a:r>
            <a:r>
              <a:rPr lang="sv-SE" dirty="0" err="1"/>
              <a:t>According</a:t>
            </a:r>
            <a:r>
              <a:rPr lang="sv-SE" dirty="0"/>
              <a:t> to NCBI E. </a:t>
            </a:r>
            <a:r>
              <a:rPr lang="sv-SE" dirty="0" err="1"/>
              <a:t>faecalis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the </a:t>
            </a:r>
            <a:r>
              <a:rPr lang="sv-SE" dirty="0" err="1"/>
              <a:t>closest</a:t>
            </a:r>
            <a:r>
              <a:rPr lang="sv-SE" dirty="0"/>
              <a:t> relative, and E. </a:t>
            </a:r>
            <a:r>
              <a:rPr lang="sv-SE" dirty="0" err="1"/>
              <a:t>casseliflavus</a:t>
            </a:r>
            <a:r>
              <a:rPr lang="sv-SE" dirty="0"/>
              <a:t> and </a:t>
            </a:r>
            <a:r>
              <a:rPr lang="sv-SE" dirty="0" err="1"/>
              <a:t>Listeria</a:t>
            </a:r>
            <a:r>
              <a:rPr lang="sv-SE" dirty="0"/>
              <a:t> </a:t>
            </a:r>
            <a:r>
              <a:rPr lang="sv-SE" dirty="0" err="1"/>
              <a:t>monocytogenes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distant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I </a:t>
            </a:r>
            <a:r>
              <a:rPr lang="sv-SE" dirty="0" err="1"/>
              <a:t>did</a:t>
            </a:r>
            <a:r>
              <a:rPr lang="sv-SE" dirty="0"/>
              <a:t> </a:t>
            </a:r>
            <a:r>
              <a:rPr lang="sv-SE" dirty="0" err="1"/>
              <a:t>whole</a:t>
            </a:r>
            <a:r>
              <a:rPr lang="sv-SE" dirty="0"/>
              <a:t> </a:t>
            </a:r>
            <a:r>
              <a:rPr lang="sv-SE" dirty="0" err="1"/>
              <a:t>genome</a:t>
            </a:r>
            <a:r>
              <a:rPr lang="sv-SE" dirty="0"/>
              <a:t> </a:t>
            </a:r>
            <a:r>
              <a:rPr lang="sv-SE" dirty="0" err="1"/>
              <a:t>alignment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my </a:t>
            </a:r>
            <a:r>
              <a:rPr lang="sv-SE" dirty="0" err="1"/>
              <a:t>prokka</a:t>
            </a:r>
            <a:r>
              <a:rPr lang="sv-SE" dirty="0"/>
              <a:t> </a:t>
            </a:r>
            <a:r>
              <a:rPr lang="sv-SE" dirty="0" err="1"/>
              <a:t>annotated</a:t>
            </a:r>
            <a:r>
              <a:rPr lang="sv-SE" dirty="0"/>
              <a:t> </a:t>
            </a:r>
            <a:r>
              <a:rPr lang="sv-SE" dirty="0" err="1"/>
              <a:t>assembly</a:t>
            </a:r>
            <a:r>
              <a:rPr lang="sv-SE" dirty="0"/>
              <a:t>. and </a:t>
            </a:r>
            <a:r>
              <a:rPr lang="sv-SE" dirty="0" err="1"/>
              <a:t>visualized</a:t>
            </a:r>
            <a:r>
              <a:rPr lang="sv-SE" dirty="0"/>
              <a:t> the </a:t>
            </a:r>
            <a:r>
              <a:rPr lang="sv-SE" dirty="0" err="1"/>
              <a:t>comparisons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ACT from </a:t>
            </a:r>
            <a:r>
              <a:rPr lang="sv-SE" dirty="0" err="1"/>
              <a:t>artemis</a:t>
            </a:r>
            <a:r>
              <a:rPr lang="sv-SE" dirty="0"/>
              <a:t>. and </a:t>
            </a:r>
            <a:r>
              <a:rPr lang="sv-SE" dirty="0" err="1"/>
              <a:t>here</a:t>
            </a:r>
            <a:r>
              <a:rPr lang="sv-SE" dirty="0"/>
              <a:t> it looks like E. </a:t>
            </a:r>
            <a:r>
              <a:rPr lang="sv-SE" dirty="0" err="1"/>
              <a:t>casseliflavus</a:t>
            </a:r>
            <a:r>
              <a:rPr lang="sv-SE" dirty="0"/>
              <a:t> is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closely</a:t>
            </a:r>
            <a:r>
              <a:rPr lang="sv-SE" dirty="0"/>
              <a:t> </a:t>
            </a:r>
            <a:r>
              <a:rPr lang="sv-SE" dirty="0" err="1"/>
              <a:t>related</a:t>
            </a:r>
            <a:r>
              <a:rPr lang="sv-SE" dirty="0"/>
              <a:t> </a:t>
            </a:r>
            <a:r>
              <a:rPr lang="sv-SE" dirty="0" err="1"/>
              <a:t>than</a:t>
            </a:r>
            <a:r>
              <a:rPr lang="sv-SE" dirty="0"/>
              <a:t> </a:t>
            </a:r>
            <a:r>
              <a:rPr lang="sv-SE" dirty="0" err="1"/>
              <a:t>faecalis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Here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see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regions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inverted</a:t>
            </a:r>
            <a:r>
              <a:rPr lang="sv-SE" dirty="0"/>
              <a:t> and </a:t>
            </a:r>
            <a:r>
              <a:rPr lang="sv-SE" dirty="0" err="1"/>
              <a:t>translocated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I </a:t>
            </a:r>
            <a:r>
              <a:rPr lang="sv-SE" dirty="0" err="1"/>
              <a:t>expected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synteny</a:t>
            </a:r>
            <a:r>
              <a:rPr lang="sv-SE" dirty="0"/>
              <a:t> </a:t>
            </a:r>
            <a:r>
              <a:rPr lang="sv-SE" dirty="0" err="1"/>
              <a:t>similarity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enterococcus</a:t>
            </a:r>
            <a:r>
              <a:rPr lang="sv-SE" dirty="0"/>
              <a:t> and </a:t>
            </a:r>
            <a:r>
              <a:rPr lang="sv-SE" dirty="0" err="1"/>
              <a:t>was</a:t>
            </a:r>
            <a:r>
              <a:rPr lang="sv-SE" dirty="0"/>
              <a:t> in general </a:t>
            </a:r>
            <a:r>
              <a:rPr lang="sv-SE" dirty="0" err="1"/>
              <a:t>quite</a:t>
            </a:r>
            <a:r>
              <a:rPr lang="sv-SE" dirty="0"/>
              <a:t> </a:t>
            </a:r>
            <a:r>
              <a:rPr lang="sv-SE" dirty="0" err="1"/>
              <a:t>surprised</a:t>
            </a:r>
            <a:r>
              <a:rPr lang="sv-SE" dirty="0"/>
              <a:t> by the </a:t>
            </a:r>
            <a:r>
              <a:rPr lang="sv-SE" dirty="0" err="1"/>
              <a:t>results</a:t>
            </a:r>
            <a:r>
              <a:rPr lang="sv-SE" dirty="0"/>
              <a:t>,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again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do </a:t>
            </a:r>
            <a:r>
              <a:rPr lang="sv-SE" dirty="0" err="1"/>
              <a:t>know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bacteria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high</a:t>
            </a:r>
            <a:r>
              <a:rPr lang="sv-SE" dirty="0"/>
              <a:t> evolution and </a:t>
            </a:r>
            <a:r>
              <a:rPr lang="sv-SE" dirty="0" err="1"/>
              <a:t>recombination</a:t>
            </a:r>
            <a:r>
              <a:rPr lang="sv-SE" dirty="0"/>
              <a:t> rate.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I </a:t>
            </a:r>
            <a:r>
              <a:rPr lang="sv-SE" dirty="0" err="1"/>
              <a:t>also</a:t>
            </a:r>
            <a:r>
              <a:rPr lang="sv-SE" dirty="0"/>
              <a:t> </a:t>
            </a:r>
            <a:r>
              <a:rPr lang="sv-SE" dirty="0" err="1"/>
              <a:t>decided</a:t>
            </a:r>
            <a:r>
              <a:rPr lang="sv-SE" dirty="0"/>
              <a:t> to </a:t>
            </a:r>
            <a:r>
              <a:rPr lang="sv-SE" dirty="0" err="1"/>
              <a:t>download</a:t>
            </a:r>
            <a:r>
              <a:rPr lang="sv-SE" dirty="0"/>
              <a:t> a different </a:t>
            </a:r>
            <a:r>
              <a:rPr lang="sv-SE" dirty="0" err="1"/>
              <a:t>strain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E. </a:t>
            </a:r>
            <a:r>
              <a:rPr lang="sv-SE" dirty="0" err="1"/>
              <a:t>faecium</a:t>
            </a:r>
            <a:r>
              <a:rPr lang="sv-SE" dirty="0"/>
              <a:t> to </a:t>
            </a:r>
            <a:r>
              <a:rPr lang="sv-SE" dirty="0" err="1"/>
              <a:t>compare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26f5866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26f5866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And </a:t>
            </a:r>
            <a:r>
              <a:rPr lang="sv-SE" dirty="0" err="1"/>
              <a:t>here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obviously</a:t>
            </a:r>
            <a:r>
              <a:rPr lang="sv-SE" dirty="0"/>
              <a:t> get </a:t>
            </a:r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matches</a:t>
            </a:r>
            <a:r>
              <a:rPr lang="sv-SE" dirty="0"/>
              <a:t>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do </a:t>
            </a:r>
            <a:r>
              <a:rPr lang="sv-SE" dirty="0" err="1"/>
              <a:t>see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same </a:t>
            </a:r>
            <a:r>
              <a:rPr lang="sv-SE" dirty="0" err="1"/>
              <a:t>patterns</a:t>
            </a:r>
            <a:r>
              <a:rPr lang="sv-SE" dirty="0"/>
              <a:t> in inversions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large</a:t>
            </a:r>
            <a:r>
              <a:rPr lang="sv-SE" dirty="0"/>
              <a:t> regions, </a:t>
            </a:r>
            <a:r>
              <a:rPr lang="sv-SE" dirty="0" err="1"/>
              <a:t>which</a:t>
            </a:r>
            <a:r>
              <a:rPr lang="sv-SE" dirty="0"/>
              <a:t> is </a:t>
            </a:r>
            <a:r>
              <a:rPr lang="sv-SE" dirty="0" err="1"/>
              <a:t>interesting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Also</a:t>
            </a:r>
            <a:r>
              <a:rPr lang="sv-SE" dirty="0"/>
              <a:t> it </a:t>
            </a:r>
            <a:r>
              <a:rPr lang="sv-SE" dirty="0" err="1"/>
              <a:t>seems</a:t>
            </a:r>
            <a:r>
              <a:rPr lang="sv-SE" dirty="0"/>
              <a:t> like my plasmids </a:t>
            </a:r>
            <a:r>
              <a:rPr lang="sv-SE" dirty="0" err="1"/>
              <a:t>are</a:t>
            </a:r>
            <a:r>
              <a:rPr lang="sv-SE" dirty="0"/>
              <a:t> new,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haven’t</a:t>
            </a:r>
            <a:r>
              <a:rPr lang="sv-SE" dirty="0"/>
              <a:t> </a:t>
            </a:r>
            <a:r>
              <a:rPr lang="sv-SE" dirty="0" err="1"/>
              <a:t>matched</a:t>
            </a:r>
            <a:r>
              <a:rPr lang="sv-SE" dirty="0"/>
              <a:t> at all </a:t>
            </a:r>
            <a:r>
              <a:rPr lang="sv-SE" dirty="0" err="1"/>
              <a:t>with</a:t>
            </a:r>
            <a:r>
              <a:rPr lang="sv-SE" dirty="0"/>
              <a:t> the E. </a:t>
            </a:r>
            <a:r>
              <a:rPr lang="sv-SE" dirty="0" err="1"/>
              <a:t>faecium</a:t>
            </a:r>
            <a:r>
              <a:rPr lang="sv-SE" dirty="0"/>
              <a:t> representative </a:t>
            </a:r>
            <a:r>
              <a:rPr lang="sv-SE" dirty="0" err="1"/>
              <a:t>genome</a:t>
            </a:r>
            <a:r>
              <a:rPr lang="sv-SE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9601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139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26f5866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26f5866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</a:t>
            </a:r>
            <a:r>
              <a:rPr lang="sv-SE" dirty="0" err="1"/>
              <a:t>first</a:t>
            </a:r>
            <a:r>
              <a:rPr lang="sv-SE" dirty="0"/>
              <a:t> I </a:t>
            </a:r>
            <a:r>
              <a:rPr lang="sv-SE" dirty="0" err="1"/>
              <a:t>mapped</a:t>
            </a:r>
            <a:r>
              <a:rPr lang="sv-SE" dirty="0"/>
              <a:t> the RNA </a:t>
            </a:r>
            <a:r>
              <a:rPr lang="sv-SE" dirty="0" err="1"/>
              <a:t>seq</a:t>
            </a:r>
            <a:r>
              <a:rPr lang="sv-SE" dirty="0"/>
              <a:t> transcripts </a:t>
            </a:r>
            <a:r>
              <a:rPr lang="sv-SE" dirty="0" err="1"/>
              <a:t>unto</a:t>
            </a:r>
            <a:r>
              <a:rPr lang="sv-SE" dirty="0"/>
              <a:t> my </a:t>
            </a:r>
            <a:r>
              <a:rPr lang="sv-SE" dirty="0" err="1"/>
              <a:t>genome</a:t>
            </a:r>
            <a:r>
              <a:rPr lang="sv-SE" dirty="0"/>
              <a:t> </a:t>
            </a:r>
            <a:r>
              <a:rPr lang="sv-SE" dirty="0" err="1"/>
              <a:t>assembly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BWA and </a:t>
            </a:r>
            <a:r>
              <a:rPr lang="sv-SE" dirty="0" err="1"/>
              <a:t>Samtools</a:t>
            </a:r>
            <a:r>
              <a:rPr lang="sv-SE" dirty="0"/>
              <a:t>, and </a:t>
            </a:r>
            <a:r>
              <a:rPr lang="sv-SE" dirty="0" err="1"/>
              <a:t>then</a:t>
            </a:r>
            <a:r>
              <a:rPr lang="sv-SE" dirty="0"/>
              <a:t> I </a:t>
            </a:r>
            <a:r>
              <a:rPr lang="sv-SE" dirty="0" err="1"/>
              <a:t>counted</a:t>
            </a:r>
            <a:r>
              <a:rPr lang="sv-SE" dirty="0"/>
              <a:t> the </a:t>
            </a:r>
            <a:r>
              <a:rPr lang="sv-SE" dirty="0" err="1"/>
              <a:t>number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transcripts </a:t>
            </a:r>
            <a:r>
              <a:rPr lang="sv-SE" dirty="0" err="1"/>
              <a:t>mapped</a:t>
            </a:r>
            <a:r>
              <a:rPr lang="sv-SE" dirty="0"/>
              <a:t> to </a:t>
            </a:r>
            <a:r>
              <a:rPr lang="sv-SE" dirty="0" err="1"/>
              <a:t>each</a:t>
            </a:r>
            <a:r>
              <a:rPr lang="sv-SE" dirty="0"/>
              <a:t> gene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HTSeq</a:t>
            </a:r>
            <a:r>
              <a:rPr lang="sv-SE" dirty="0"/>
              <a:t>, and </a:t>
            </a:r>
            <a:r>
              <a:rPr lang="sv-SE" dirty="0" err="1"/>
              <a:t>then</a:t>
            </a:r>
            <a:r>
              <a:rPr lang="sv-SE" dirty="0"/>
              <a:t> I </a:t>
            </a:r>
            <a:r>
              <a:rPr lang="sv-SE" dirty="0" err="1"/>
              <a:t>did</a:t>
            </a:r>
            <a:r>
              <a:rPr lang="sv-SE" dirty="0"/>
              <a:t> the differential expression and </a:t>
            </a:r>
            <a:r>
              <a:rPr lang="sv-SE" dirty="0" err="1"/>
              <a:t>plotting</a:t>
            </a:r>
            <a:r>
              <a:rPr lang="sv-SE" dirty="0"/>
              <a:t> in </a:t>
            </a:r>
            <a:r>
              <a:rPr lang="sv-SE" dirty="0" err="1"/>
              <a:t>RStudio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DeSeq2.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001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911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b26f586664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b26f586664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</a:t>
            </a:r>
            <a:r>
              <a:rPr lang="sv-SE" dirty="0" err="1"/>
              <a:t>this</a:t>
            </a:r>
            <a:r>
              <a:rPr lang="sv-SE" dirty="0"/>
              <a:t> is </a:t>
            </a:r>
            <a:r>
              <a:rPr lang="sv-SE" dirty="0" err="1"/>
              <a:t>what</a:t>
            </a:r>
            <a:r>
              <a:rPr lang="sv-SE" dirty="0"/>
              <a:t> I </a:t>
            </a:r>
            <a:r>
              <a:rPr lang="sv-SE" dirty="0" err="1"/>
              <a:t>will</a:t>
            </a:r>
            <a:r>
              <a:rPr lang="sv-SE" dirty="0"/>
              <a:t> touch </a:t>
            </a:r>
            <a:r>
              <a:rPr lang="sv-SE" dirty="0" err="1"/>
              <a:t>upon</a:t>
            </a:r>
            <a:r>
              <a:rPr lang="sv-SE" dirty="0"/>
              <a:t> in my presentation, </a:t>
            </a:r>
            <a:r>
              <a:rPr lang="sv-SE" dirty="0" err="1"/>
              <a:t>first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background</a:t>
            </a:r>
            <a:r>
              <a:rPr lang="sv-SE" dirty="0"/>
              <a:t> information, </a:t>
            </a:r>
            <a:r>
              <a:rPr lang="sv-SE" dirty="0" err="1"/>
              <a:t>then</a:t>
            </a:r>
            <a:r>
              <a:rPr lang="sv-SE" dirty="0"/>
              <a:t> the </a:t>
            </a:r>
            <a:r>
              <a:rPr lang="sv-SE" dirty="0" err="1"/>
              <a:t>methods</a:t>
            </a:r>
            <a:r>
              <a:rPr lang="sv-SE" dirty="0"/>
              <a:t> I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used</a:t>
            </a:r>
            <a:r>
              <a:rPr lang="sv-SE" dirty="0"/>
              <a:t> for </a:t>
            </a:r>
            <a:r>
              <a:rPr lang="sv-SE" dirty="0" err="1"/>
              <a:t>preprocessing</a:t>
            </a:r>
            <a:r>
              <a:rPr lang="sv-SE" dirty="0"/>
              <a:t> the data, and </a:t>
            </a:r>
            <a:r>
              <a:rPr lang="sv-SE" dirty="0" err="1"/>
              <a:t>then</a:t>
            </a:r>
            <a:r>
              <a:rPr lang="sv-SE" dirty="0"/>
              <a:t> handling the DNA </a:t>
            </a:r>
            <a:r>
              <a:rPr lang="sv-SE" dirty="0" err="1"/>
              <a:t>reads</a:t>
            </a:r>
            <a:r>
              <a:rPr lang="sv-SE" dirty="0"/>
              <a:t>, </a:t>
            </a:r>
            <a:r>
              <a:rPr lang="sv-SE" dirty="0" err="1"/>
              <a:t>doing</a:t>
            </a:r>
            <a:r>
              <a:rPr lang="sv-SE" dirty="0"/>
              <a:t> </a:t>
            </a:r>
            <a:r>
              <a:rPr lang="sv-SE" dirty="0" err="1"/>
              <a:t>assembly</a:t>
            </a:r>
            <a:r>
              <a:rPr lang="sv-SE" dirty="0"/>
              <a:t>, </a:t>
            </a:r>
            <a:r>
              <a:rPr lang="sv-SE" dirty="0" err="1"/>
              <a:t>structural</a:t>
            </a:r>
            <a:r>
              <a:rPr lang="sv-SE" dirty="0"/>
              <a:t> and </a:t>
            </a:r>
            <a:r>
              <a:rPr lang="sv-SE" dirty="0" err="1"/>
              <a:t>functional</a:t>
            </a:r>
            <a:r>
              <a:rPr lang="sv-SE" dirty="0"/>
              <a:t> annotation, </a:t>
            </a:r>
            <a:r>
              <a:rPr lang="sv-SE" dirty="0" err="1"/>
              <a:t>synteny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other</a:t>
            </a:r>
            <a:r>
              <a:rPr lang="sv-SE" dirty="0"/>
              <a:t> species.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Then</a:t>
            </a:r>
            <a:r>
              <a:rPr lang="sv-SE" dirty="0"/>
              <a:t> I </a:t>
            </a:r>
            <a:r>
              <a:rPr lang="sv-SE" dirty="0" err="1"/>
              <a:t>will</a:t>
            </a:r>
            <a:r>
              <a:rPr lang="sv-SE" dirty="0"/>
              <a:t> go </a:t>
            </a:r>
            <a:r>
              <a:rPr lang="sv-SE" dirty="0" err="1"/>
              <a:t>through</a:t>
            </a:r>
            <a:r>
              <a:rPr lang="sv-SE" dirty="0"/>
              <a:t> the </a:t>
            </a:r>
            <a:r>
              <a:rPr lang="sv-SE" dirty="0" err="1"/>
              <a:t>transcriptomic</a:t>
            </a:r>
            <a:r>
              <a:rPr lang="sv-SE" dirty="0"/>
              <a:t> RNA handling </a:t>
            </a:r>
            <a:r>
              <a:rPr lang="sv-SE" dirty="0" err="1"/>
              <a:t>methods</a:t>
            </a:r>
            <a:r>
              <a:rPr lang="sv-SE" dirty="0"/>
              <a:t>, </a:t>
            </a:r>
            <a:r>
              <a:rPr lang="sv-SE" dirty="0" err="1"/>
              <a:t>results</a:t>
            </a:r>
            <a:r>
              <a:rPr lang="sv-SE" dirty="0"/>
              <a:t> and final </a:t>
            </a:r>
            <a:r>
              <a:rPr lang="sv-SE" dirty="0" err="1"/>
              <a:t>conclusions</a:t>
            </a:r>
            <a:r>
              <a:rPr lang="sv-S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b26f586664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b26f586664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I </a:t>
            </a:r>
            <a:r>
              <a:rPr lang="sv-SE" dirty="0" err="1"/>
              <a:t>found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 from </a:t>
            </a:r>
            <a:r>
              <a:rPr lang="sv-SE" dirty="0" err="1"/>
              <a:t>HTSeq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I </a:t>
            </a:r>
            <a:r>
              <a:rPr lang="sv-SE" dirty="0" err="1"/>
              <a:t>had</a:t>
            </a:r>
            <a:r>
              <a:rPr lang="sv-SE" dirty="0"/>
              <a:t> 3216 </a:t>
            </a:r>
            <a:r>
              <a:rPr lang="sv-SE" dirty="0" err="1"/>
              <a:t>unique</a:t>
            </a:r>
            <a:r>
              <a:rPr lang="sv-SE" dirty="0"/>
              <a:t> </a:t>
            </a:r>
            <a:r>
              <a:rPr lang="sv-SE" dirty="0" err="1"/>
              <a:t>transcription</a:t>
            </a:r>
            <a:r>
              <a:rPr lang="sv-SE" dirty="0"/>
              <a:t> </a:t>
            </a:r>
            <a:r>
              <a:rPr lang="sv-SE" dirty="0" err="1"/>
              <a:t>units</a:t>
            </a:r>
            <a:r>
              <a:rPr lang="sv-SE" dirty="0"/>
              <a:t>,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number</a:t>
            </a:r>
            <a:r>
              <a:rPr lang="sv-SE" dirty="0"/>
              <a:t> is 3217 in the </a:t>
            </a:r>
            <a:r>
              <a:rPr lang="sv-SE" dirty="0" err="1"/>
              <a:t>article</a:t>
            </a:r>
            <a:r>
              <a:rPr lang="sv-SE" dirty="0"/>
              <a:t>, so </a:t>
            </a:r>
            <a:r>
              <a:rPr lang="sv-SE" dirty="0" err="1"/>
              <a:t>that</a:t>
            </a:r>
            <a:r>
              <a:rPr lang="sv-SE" dirty="0"/>
              <a:t> is </a:t>
            </a:r>
            <a:r>
              <a:rPr lang="sv-SE" dirty="0" err="1"/>
              <a:t>close</a:t>
            </a:r>
            <a:r>
              <a:rPr lang="sv-SE" dirty="0"/>
              <a:t> </a:t>
            </a:r>
            <a:r>
              <a:rPr lang="sv-SE" dirty="0" err="1"/>
              <a:t>enough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3 </a:t>
            </a:r>
            <a:r>
              <a:rPr lang="sv-SE" dirty="0" err="1"/>
              <a:t>treated</a:t>
            </a:r>
            <a:r>
              <a:rPr lang="sv-SE" dirty="0"/>
              <a:t> </a:t>
            </a:r>
            <a:r>
              <a:rPr lang="sv-SE" dirty="0" err="1"/>
              <a:t>samples</a:t>
            </a:r>
            <a:r>
              <a:rPr lang="sv-SE" dirty="0"/>
              <a:t> (</a:t>
            </a:r>
            <a:r>
              <a:rPr lang="sv-SE" dirty="0" err="1"/>
              <a:t>grown</a:t>
            </a:r>
            <a:r>
              <a:rPr lang="sv-SE" dirty="0"/>
              <a:t> in serum) vs 3 </a:t>
            </a:r>
            <a:r>
              <a:rPr lang="sv-SE" dirty="0" err="1"/>
              <a:t>untreated</a:t>
            </a:r>
            <a:r>
              <a:rPr lang="sv-SE" dirty="0"/>
              <a:t> </a:t>
            </a:r>
            <a:r>
              <a:rPr lang="sv-SE" dirty="0" err="1"/>
              <a:t>samples</a:t>
            </a:r>
            <a:r>
              <a:rPr lang="sv-SE" dirty="0"/>
              <a:t> (from the </a:t>
            </a:r>
            <a:r>
              <a:rPr lang="sv-SE" dirty="0" err="1"/>
              <a:t>rich</a:t>
            </a:r>
            <a:r>
              <a:rPr lang="sv-SE" dirty="0"/>
              <a:t> medium), </a:t>
            </a:r>
            <a:r>
              <a:rPr lang="sv-SE" dirty="0" err="1"/>
              <a:t>here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see</a:t>
            </a:r>
            <a:r>
              <a:rPr lang="sv-SE" dirty="0"/>
              <a:t> </a:t>
            </a:r>
            <a:r>
              <a:rPr lang="sv-SE" dirty="0" err="1"/>
              <a:t>unsignificant</a:t>
            </a:r>
            <a:r>
              <a:rPr lang="sv-SE" dirty="0"/>
              <a:t> </a:t>
            </a:r>
            <a:r>
              <a:rPr lang="sv-SE" dirty="0" err="1"/>
              <a:t>differences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gray </a:t>
            </a:r>
            <a:r>
              <a:rPr lang="sv-SE" dirty="0" err="1"/>
              <a:t>dots</a:t>
            </a:r>
            <a:r>
              <a:rPr lang="sv-SE" dirty="0"/>
              <a:t> and </a:t>
            </a:r>
            <a:r>
              <a:rPr lang="sv-SE" dirty="0" err="1"/>
              <a:t>interesting</a:t>
            </a:r>
            <a:r>
              <a:rPr lang="sv-SE" dirty="0"/>
              <a:t> </a:t>
            </a:r>
            <a:r>
              <a:rPr lang="sv-SE" dirty="0" err="1"/>
              <a:t>units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blue</a:t>
            </a:r>
            <a:r>
              <a:rPr lang="sv-SE" dirty="0"/>
              <a:t> </a:t>
            </a:r>
            <a:r>
              <a:rPr lang="sv-SE" dirty="0" err="1"/>
              <a:t>dots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pretty</a:t>
            </a:r>
            <a:r>
              <a:rPr lang="sv-SE" dirty="0"/>
              <a:t> </a:t>
            </a:r>
            <a:r>
              <a:rPr lang="sv-SE" dirty="0" err="1"/>
              <a:t>equal</a:t>
            </a:r>
            <a:r>
              <a:rPr lang="sv-SE" dirty="0"/>
              <a:t> </a:t>
            </a:r>
            <a:r>
              <a:rPr lang="sv-SE" dirty="0" err="1"/>
              <a:t>amount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up</a:t>
            </a:r>
            <a:r>
              <a:rPr lang="sv-SE" dirty="0"/>
              <a:t> vs down </a:t>
            </a:r>
            <a:r>
              <a:rPr lang="sv-SE" dirty="0" err="1"/>
              <a:t>regulated</a:t>
            </a:r>
            <a:r>
              <a:rPr lang="sv-SE" dirty="0"/>
              <a:t> </a:t>
            </a:r>
            <a:r>
              <a:rPr lang="sv-SE" dirty="0" err="1"/>
              <a:t>units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375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b26f586664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b26f586664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After</a:t>
            </a:r>
            <a:r>
              <a:rPr lang="sv-SE" dirty="0"/>
              <a:t> </a:t>
            </a:r>
            <a:r>
              <a:rPr lang="sv-SE" dirty="0" err="1"/>
              <a:t>removing</a:t>
            </a:r>
            <a:r>
              <a:rPr lang="sv-SE" dirty="0"/>
              <a:t> the </a:t>
            </a:r>
            <a:r>
              <a:rPr lang="sv-SE" dirty="0" err="1"/>
              <a:t>false</a:t>
            </a:r>
            <a:r>
              <a:rPr lang="sv-SE" dirty="0"/>
              <a:t> </a:t>
            </a:r>
            <a:r>
              <a:rPr lang="sv-SE" dirty="0" err="1"/>
              <a:t>discoveries</a:t>
            </a:r>
            <a:r>
              <a:rPr lang="sv-SE" dirty="0"/>
              <a:t>, and </a:t>
            </a:r>
            <a:r>
              <a:rPr lang="sv-SE" dirty="0" err="1"/>
              <a:t>plotting</a:t>
            </a:r>
            <a:r>
              <a:rPr lang="sv-SE" dirty="0"/>
              <a:t> the log2 </a:t>
            </a:r>
            <a:r>
              <a:rPr lang="sv-SE" dirty="0" err="1"/>
              <a:t>fold</a:t>
            </a:r>
            <a:r>
              <a:rPr lang="sv-SE" dirty="0"/>
              <a:t> </a:t>
            </a:r>
            <a:r>
              <a:rPr lang="sv-SE" dirty="0" err="1"/>
              <a:t>change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fish</a:t>
            </a:r>
            <a:r>
              <a:rPr lang="sv-SE" dirty="0"/>
              <a:t> </a:t>
            </a:r>
            <a:r>
              <a:rPr lang="sv-SE" dirty="0" err="1"/>
              <a:t>out</a:t>
            </a:r>
            <a:endParaRPr lang="sv-S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top</a:t>
            </a:r>
            <a:r>
              <a:rPr lang="sv-SE" dirty="0"/>
              <a:t> 10 genes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greatest</a:t>
            </a:r>
            <a:r>
              <a:rPr lang="sv-SE" dirty="0"/>
              <a:t> expression </a:t>
            </a:r>
            <a:r>
              <a:rPr lang="sv-SE" dirty="0" err="1"/>
              <a:t>difference</a:t>
            </a:r>
            <a:r>
              <a:rPr lang="sv-SE" dirty="0"/>
              <a:t> </a:t>
            </a: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conditions</a:t>
            </a:r>
            <a:r>
              <a:rPr lang="sv-SE" dirty="0"/>
              <a:t>. </a:t>
            </a:r>
            <a:r>
              <a:rPr lang="sv-SE" dirty="0" err="1"/>
              <a:t>Upregulated</a:t>
            </a:r>
            <a:r>
              <a:rPr lang="sv-SE" dirty="0"/>
              <a:t> in the serum </a:t>
            </a:r>
            <a:r>
              <a:rPr lang="sv-SE" dirty="0" err="1"/>
              <a:t>samples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And as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see</a:t>
            </a:r>
            <a:r>
              <a:rPr lang="sv-SE" dirty="0"/>
              <a:t> in </a:t>
            </a:r>
            <a:r>
              <a:rPr lang="sv-SE" dirty="0" err="1"/>
              <a:t>this</a:t>
            </a:r>
            <a:r>
              <a:rPr lang="sv-SE" dirty="0"/>
              <a:t> table all </a:t>
            </a:r>
            <a:r>
              <a:rPr lang="sv-SE" dirty="0" err="1"/>
              <a:t>these</a:t>
            </a:r>
            <a:r>
              <a:rPr lang="sv-SE" dirty="0"/>
              <a:t> genes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highest</a:t>
            </a:r>
            <a:r>
              <a:rPr lang="sv-SE" dirty="0"/>
              <a:t> log2 </a:t>
            </a:r>
            <a:r>
              <a:rPr lang="sv-SE" dirty="0" err="1"/>
              <a:t>fold</a:t>
            </a:r>
            <a:r>
              <a:rPr lang="sv-SE" dirty="0"/>
              <a:t> </a:t>
            </a:r>
            <a:r>
              <a:rPr lang="sv-SE" dirty="0" err="1"/>
              <a:t>change</a:t>
            </a:r>
            <a:r>
              <a:rPr lang="sv-SE" dirty="0"/>
              <a:t>, </a:t>
            </a:r>
            <a:r>
              <a:rPr lang="sv-SE" dirty="0" err="1"/>
              <a:t>seem</a:t>
            </a:r>
            <a:r>
              <a:rPr lang="sv-SE" dirty="0"/>
              <a:t> to </a:t>
            </a:r>
            <a:r>
              <a:rPr lang="sv-SE" dirty="0" err="1"/>
              <a:t>follow</a:t>
            </a:r>
            <a:r>
              <a:rPr lang="sv-SE" dirty="0"/>
              <a:t> a </a:t>
            </a:r>
            <a:r>
              <a:rPr lang="sv-SE" dirty="0" err="1"/>
              <a:t>pattern</a:t>
            </a:r>
            <a:r>
              <a:rPr lang="sv-SE" dirty="0"/>
              <a:t> in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functions</a:t>
            </a:r>
            <a:r>
              <a:rPr lang="sv-SE" dirty="0"/>
              <a:t>. </a:t>
            </a:r>
            <a:r>
              <a:rPr lang="sv-SE" dirty="0" err="1"/>
              <a:t>Purine</a:t>
            </a:r>
            <a:r>
              <a:rPr lang="sv-SE" dirty="0"/>
              <a:t> </a:t>
            </a:r>
            <a:r>
              <a:rPr lang="sv-SE" dirty="0" err="1"/>
              <a:t>synthesis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3600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b26f586664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b26f586664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I </a:t>
            </a:r>
            <a:r>
              <a:rPr lang="sv-SE" dirty="0" err="1"/>
              <a:t>did</a:t>
            </a:r>
            <a:r>
              <a:rPr lang="sv-SE" dirty="0"/>
              <a:t> not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time</a:t>
            </a:r>
            <a:r>
              <a:rPr lang="sv-SE" dirty="0"/>
              <a:t> to </a:t>
            </a:r>
            <a:r>
              <a:rPr lang="sv-SE" dirty="0" err="1"/>
              <a:t>investigate</a:t>
            </a:r>
            <a:r>
              <a:rPr lang="sv-SE" dirty="0"/>
              <a:t> the </a:t>
            </a:r>
            <a:r>
              <a:rPr lang="sv-SE" dirty="0" err="1"/>
              <a:t>transposon</a:t>
            </a:r>
            <a:r>
              <a:rPr lang="sv-SE" dirty="0"/>
              <a:t> mutants. </a:t>
            </a:r>
            <a:r>
              <a:rPr lang="sv-SE" dirty="0" err="1"/>
              <a:t>But</a:t>
            </a:r>
            <a:r>
              <a:rPr lang="sv-SE" dirty="0"/>
              <a:t> I just </a:t>
            </a:r>
            <a:r>
              <a:rPr lang="sv-SE" dirty="0" err="1"/>
              <a:t>wanted</a:t>
            </a:r>
            <a:r>
              <a:rPr lang="sv-SE" dirty="0"/>
              <a:t> to show a </a:t>
            </a:r>
            <a:r>
              <a:rPr lang="sv-SE" dirty="0" err="1"/>
              <a:t>quick</a:t>
            </a:r>
            <a:r>
              <a:rPr lang="sv-SE" dirty="0"/>
              <a:t> </a:t>
            </a:r>
            <a:r>
              <a:rPr lang="sv-SE" dirty="0" err="1"/>
              <a:t>example</a:t>
            </a:r>
            <a:r>
              <a:rPr lang="sv-SE" dirty="0"/>
              <a:t> from the </a:t>
            </a:r>
            <a:r>
              <a:rPr lang="sv-SE" dirty="0" err="1"/>
              <a:t>article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the </a:t>
            </a:r>
            <a:r>
              <a:rPr lang="sv-SE" dirty="0" err="1"/>
              <a:t>question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want</a:t>
            </a:r>
            <a:r>
              <a:rPr lang="sv-SE" dirty="0"/>
              <a:t> to </a:t>
            </a:r>
            <a:r>
              <a:rPr lang="sv-SE" dirty="0" err="1"/>
              <a:t>answer</a:t>
            </a:r>
            <a:r>
              <a:rPr lang="sv-SE" dirty="0"/>
              <a:t> is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destroy</a:t>
            </a:r>
            <a:r>
              <a:rPr lang="sv-SE" dirty="0"/>
              <a:t> the </a:t>
            </a:r>
            <a:r>
              <a:rPr lang="sv-SE" dirty="0" err="1"/>
              <a:t>function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genes </a:t>
            </a:r>
            <a:r>
              <a:rPr lang="sv-SE" dirty="0" err="1"/>
              <a:t>will</a:t>
            </a:r>
            <a:r>
              <a:rPr lang="sv-SE" dirty="0"/>
              <a:t> the </a:t>
            </a:r>
            <a:r>
              <a:rPr lang="sv-SE" dirty="0" err="1"/>
              <a:t>bacteria</a:t>
            </a:r>
            <a:r>
              <a:rPr lang="sv-SE" dirty="0"/>
              <a:t> still be </a:t>
            </a:r>
            <a:r>
              <a:rPr lang="sv-SE" dirty="0" err="1"/>
              <a:t>able</a:t>
            </a:r>
            <a:r>
              <a:rPr lang="sv-SE" dirty="0"/>
              <a:t> to </a:t>
            </a:r>
            <a:r>
              <a:rPr lang="sv-SE" dirty="0" err="1"/>
              <a:t>survive</a:t>
            </a:r>
            <a:r>
              <a:rPr lang="sv-SE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did</a:t>
            </a:r>
            <a:r>
              <a:rPr lang="sv-SE" dirty="0"/>
              <a:t> in </a:t>
            </a:r>
            <a:r>
              <a:rPr lang="sv-SE" dirty="0" err="1"/>
              <a:t>vivo</a:t>
            </a:r>
            <a:r>
              <a:rPr lang="sv-SE" dirty="0"/>
              <a:t> </a:t>
            </a:r>
            <a:r>
              <a:rPr lang="sv-SE" dirty="0" err="1"/>
              <a:t>testing</a:t>
            </a:r>
            <a:r>
              <a:rPr lang="sv-SE" dirty="0"/>
              <a:t>, by </a:t>
            </a:r>
            <a:r>
              <a:rPr lang="sv-SE" dirty="0" err="1"/>
              <a:t>growing</a:t>
            </a:r>
            <a:r>
              <a:rPr lang="sv-SE" dirty="0"/>
              <a:t> the mutants in </a:t>
            </a:r>
            <a:r>
              <a:rPr lang="sv-SE" dirty="0" err="1"/>
              <a:t>zebrafish</a:t>
            </a:r>
            <a:r>
              <a:rPr lang="sv-SE" dirty="0"/>
              <a:t> embryos and </a:t>
            </a:r>
            <a:r>
              <a:rPr lang="sv-SE" dirty="0" err="1"/>
              <a:t>then</a:t>
            </a:r>
            <a:r>
              <a:rPr lang="sv-SE" dirty="0"/>
              <a:t> </a:t>
            </a:r>
            <a:r>
              <a:rPr lang="sv-SE" dirty="0" err="1"/>
              <a:t>after</a:t>
            </a:r>
            <a:r>
              <a:rPr lang="sv-SE" dirty="0"/>
              <a:t> </a:t>
            </a:r>
            <a:r>
              <a:rPr lang="sv-SE" dirty="0" err="1"/>
              <a:t>moving</a:t>
            </a:r>
            <a:r>
              <a:rPr lang="sv-SE" dirty="0"/>
              <a:t> the mutants to medium and serum </a:t>
            </a: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checked</a:t>
            </a:r>
            <a:r>
              <a:rPr lang="sv-SE" dirty="0"/>
              <a:t> the </a:t>
            </a:r>
            <a:r>
              <a:rPr lang="sv-SE" dirty="0" err="1"/>
              <a:t>survival</a:t>
            </a:r>
            <a:r>
              <a:rPr lang="sv-SE" dirty="0"/>
              <a:t> rate </a:t>
            </a:r>
            <a:r>
              <a:rPr lang="sv-SE" dirty="0" err="1"/>
              <a:t>after</a:t>
            </a:r>
            <a:r>
              <a:rPr lang="sv-SE" dirty="0"/>
              <a:t> 24h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Transposon</a:t>
            </a:r>
            <a:r>
              <a:rPr lang="sv-SE" dirty="0"/>
              <a:t> mutants in </a:t>
            </a:r>
            <a:r>
              <a:rPr lang="sv-SE" dirty="0" err="1"/>
              <a:t>these</a:t>
            </a:r>
            <a:r>
              <a:rPr lang="sv-SE" dirty="0"/>
              <a:t> genes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huge</a:t>
            </a:r>
            <a:r>
              <a:rPr lang="sv-SE" dirty="0"/>
              <a:t> negative </a:t>
            </a:r>
            <a:r>
              <a:rPr lang="sv-SE" dirty="0" err="1"/>
              <a:t>effect</a:t>
            </a:r>
            <a:r>
              <a:rPr lang="sv-SE" dirty="0"/>
              <a:t> in </a:t>
            </a:r>
            <a:r>
              <a:rPr lang="sv-SE" dirty="0" err="1"/>
              <a:t>growth</a:t>
            </a:r>
            <a:r>
              <a:rPr lang="sv-SE" dirty="0"/>
              <a:t> in serum </a:t>
            </a:r>
            <a:r>
              <a:rPr lang="sv-SE" dirty="0" err="1"/>
              <a:t>but</a:t>
            </a:r>
            <a:r>
              <a:rPr lang="sv-SE" dirty="0"/>
              <a:t> no </a:t>
            </a:r>
            <a:r>
              <a:rPr lang="sv-SE" dirty="0" err="1"/>
              <a:t>effect</a:t>
            </a:r>
            <a:r>
              <a:rPr lang="sv-SE" dirty="0"/>
              <a:t> is </a:t>
            </a:r>
            <a:r>
              <a:rPr lang="sv-SE" dirty="0" err="1"/>
              <a:t>observed</a:t>
            </a:r>
            <a:r>
              <a:rPr lang="sv-SE" dirty="0"/>
              <a:t> in the medium </a:t>
            </a:r>
            <a:r>
              <a:rPr lang="sv-SE" dirty="0" err="1"/>
              <a:t>culture</a:t>
            </a:r>
            <a:r>
              <a:rPr lang="sv-S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26f58666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26f58666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3001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b26f58666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b26f586664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488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b26f586664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b26f586664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742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26f58666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26f58666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A short </a:t>
            </a:r>
            <a:r>
              <a:rPr lang="sv-SE" dirty="0" err="1"/>
              <a:t>background</a:t>
            </a:r>
            <a:r>
              <a:rPr lang="sv-SE" dirty="0"/>
              <a:t>. </a:t>
            </a:r>
            <a:r>
              <a:rPr lang="sv-SE" dirty="0" err="1"/>
              <a:t>Enterococcus</a:t>
            </a:r>
            <a:r>
              <a:rPr lang="sv-SE" dirty="0"/>
              <a:t> </a:t>
            </a:r>
            <a:r>
              <a:rPr lang="sv-SE" dirty="0" err="1"/>
              <a:t>feacium</a:t>
            </a:r>
            <a:r>
              <a:rPr lang="sv-SE" dirty="0"/>
              <a:t> is </a:t>
            </a:r>
            <a:r>
              <a:rPr lang="sv-SE" dirty="0" err="1"/>
              <a:t>normally</a:t>
            </a:r>
            <a:r>
              <a:rPr lang="sv-SE" dirty="0"/>
              <a:t> </a:t>
            </a:r>
            <a:r>
              <a:rPr lang="sv-SE" dirty="0" err="1"/>
              <a:t>located</a:t>
            </a:r>
            <a:r>
              <a:rPr lang="sv-SE" dirty="0"/>
              <a:t> in the </a:t>
            </a:r>
            <a:r>
              <a:rPr lang="sv-SE" dirty="0" err="1"/>
              <a:t>gastrointestinal</a:t>
            </a:r>
            <a:r>
              <a:rPr lang="sv-SE" dirty="0"/>
              <a:t> </a:t>
            </a:r>
            <a:r>
              <a:rPr lang="sv-SE" dirty="0" err="1"/>
              <a:t>tract</a:t>
            </a:r>
            <a:r>
              <a:rPr lang="sv-SE" dirty="0"/>
              <a:t> </a:t>
            </a:r>
            <a:r>
              <a:rPr lang="sv-SE" dirty="0" err="1"/>
              <a:t>but</a:t>
            </a:r>
            <a:r>
              <a:rPr lang="sv-SE" dirty="0"/>
              <a:t> a </a:t>
            </a:r>
            <a:r>
              <a:rPr lang="sv-SE" dirty="0" err="1"/>
              <a:t>sub-clade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faecium</a:t>
            </a:r>
            <a:r>
              <a:rPr lang="sv-SE" dirty="0"/>
              <a:t> 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 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multi-</a:t>
            </a:r>
            <a:r>
              <a:rPr lang="sv-SE" dirty="0" err="1"/>
              <a:t>resistant</a:t>
            </a:r>
            <a:r>
              <a:rPr lang="sv-SE" dirty="0"/>
              <a:t> </a:t>
            </a:r>
            <a:r>
              <a:rPr lang="sv-SE" dirty="0" err="1"/>
              <a:t>bacteria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often</a:t>
            </a:r>
            <a:r>
              <a:rPr lang="sv-SE" dirty="0"/>
              <a:t> </a:t>
            </a:r>
            <a:r>
              <a:rPr lang="sv-SE" dirty="0" err="1"/>
              <a:t>found</a:t>
            </a:r>
            <a:r>
              <a:rPr lang="sv-SE" dirty="0"/>
              <a:t> in hospitals </a:t>
            </a:r>
            <a:r>
              <a:rPr lang="sv-SE" dirty="0" err="1"/>
              <a:t>infecting</a:t>
            </a:r>
            <a:r>
              <a:rPr lang="sv-SE" dirty="0"/>
              <a:t> the </a:t>
            </a:r>
            <a:r>
              <a:rPr lang="sv-SE" dirty="0" err="1"/>
              <a:t>already</a:t>
            </a:r>
            <a:r>
              <a:rPr lang="sv-SE" dirty="0"/>
              <a:t> sick patients.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There</a:t>
            </a:r>
            <a:r>
              <a:rPr lang="sv-SE" dirty="0"/>
              <a:t> it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found</a:t>
            </a:r>
            <a:r>
              <a:rPr lang="sv-SE" dirty="0"/>
              <a:t> in </a:t>
            </a:r>
            <a:r>
              <a:rPr lang="sv-SE" dirty="0" err="1"/>
              <a:t>wounds</a:t>
            </a:r>
            <a:r>
              <a:rPr lang="sv-SE" dirty="0"/>
              <a:t>, and </a:t>
            </a:r>
            <a:r>
              <a:rPr lang="sv-SE" dirty="0" err="1"/>
              <a:t>urinary</a:t>
            </a:r>
            <a:r>
              <a:rPr lang="sv-SE" dirty="0"/>
              <a:t> </a:t>
            </a:r>
            <a:r>
              <a:rPr lang="sv-SE" dirty="0" err="1"/>
              <a:t>tract</a:t>
            </a:r>
            <a:r>
              <a:rPr lang="sv-SE" dirty="0"/>
              <a:t> (</a:t>
            </a:r>
            <a:r>
              <a:rPr lang="sv-SE" dirty="0" err="1"/>
              <a:t>often</a:t>
            </a:r>
            <a:r>
              <a:rPr lang="sv-SE" dirty="0"/>
              <a:t> </a:t>
            </a:r>
            <a:r>
              <a:rPr lang="sv-SE" dirty="0" err="1"/>
              <a:t>after</a:t>
            </a:r>
            <a:r>
              <a:rPr lang="sv-SE" dirty="0"/>
              <a:t> </a:t>
            </a:r>
            <a:r>
              <a:rPr lang="sv-SE" dirty="0" err="1"/>
              <a:t>inserting</a:t>
            </a:r>
            <a:r>
              <a:rPr lang="sv-SE" dirty="0"/>
              <a:t> a </a:t>
            </a:r>
            <a:r>
              <a:rPr lang="sv-SE" dirty="0" err="1"/>
              <a:t>catheter</a:t>
            </a:r>
            <a:r>
              <a:rPr lang="sv-SE" dirty="0"/>
              <a:t>)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also</a:t>
            </a:r>
            <a:r>
              <a:rPr lang="sv-SE" dirty="0"/>
              <a:t> in the </a:t>
            </a:r>
            <a:r>
              <a:rPr lang="sv-SE" dirty="0" err="1"/>
              <a:t>bloodstream</a:t>
            </a:r>
            <a:r>
              <a:rPr lang="sv-SE" dirty="0"/>
              <a:t>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obviously</a:t>
            </a:r>
            <a:r>
              <a:rPr lang="sv-SE" dirty="0"/>
              <a:t> is </a:t>
            </a:r>
            <a:r>
              <a:rPr lang="sv-SE" dirty="0" err="1"/>
              <a:t>really</a:t>
            </a:r>
            <a:r>
              <a:rPr lang="sv-SE" dirty="0"/>
              <a:t> bad.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The </a:t>
            </a:r>
            <a:r>
              <a:rPr lang="sv-SE" dirty="0" err="1"/>
              <a:t>strain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looking</a:t>
            </a:r>
            <a:r>
              <a:rPr lang="sv-SE" dirty="0"/>
              <a:t> at in </a:t>
            </a:r>
            <a:r>
              <a:rPr lang="sv-SE" dirty="0" err="1"/>
              <a:t>this</a:t>
            </a:r>
            <a:r>
              <a:rPr lang="sv-SE" dirty="0"/>
              <a:t> paper </a:t>
            </a:r>
            <a:r>
              <a:rPr lang="sv-SE" dirty="0" err="1"/>
              <a:t>was</a:t>
            </a:r>
            <a:r>
              <a:rPr lang="sv-SE" dirty="0"/>
              <a:t> </a:t>
            </a:r>
            <a:r>
              <a:rPr lang="sv-SE" dirty="0" err="1"/>
              <a:t>collected</a:t>
            </a:r>
            <a:r>
              <a:rPr lang="sv-SE" dirty="0"/>
              <a:t> from a </a:t>
            </a:r>
            <a:r>
              <a:rPr lang="sv-SE" dirty="0" err="1"/>
              <a:t>rectal</a:t>
            </a:r>
            <a:r>
              <a:rPr lang="sv-SE" dirty="0"/>
              <a:t> </a:t>
            </a:r>
            <a:r>
              <a:rPr lang="sv-SE" dirty="0" err="1"/>
              <a:t>swab</a:t>
            </a:r>
            <a:r>
              <a:rPr lang="sv-SE" dirty="0"/>
              <a:t> from an </a:t>
            </a:r>
            <a:r>
              <a:rPr lang="sv-SE" dirty="0" err="1"/>
              <a:t>outbreak</a:t>
            </a:r>
            <a:r>
              <a:rPr lang="sv-SE" dirty="0"/>
              <a:t> in the </a:t>
            </a:r>
            <a:r>
              <a:rPr lang="sv-SE" dirty="0" err="1"/>
              <a:t>Netherlands</a:t>
            </a:r>
            <a:r>
              <a:rPr lang="sv-SE" dirty="0"/>
              <a:t> and is </a:t>
            </a:r>
            <a:r>
              <a:rPr lang="sv-SE" dirty="0" err="1"/>
              <a:t>called</a:t>
            </a:r>
            <a:r>
              <a:rPr lang="sv-SE" dirty="0"/>
              <a:t> E745.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26f58666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26f58666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The </a:t>
            </a:r>
            <a:r>
              <a:rPr lang="sv-SE" dirty="0" err="1"/>
              <a:t>aim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 is to try and </a:t>
            </a:r>
            <a:r>
              <a:rPr lang="sv-SE" dirty="0" err="1"/>
              <a:t>reproduce</a:t>
            </a:r>
            <a:r>
              <a:rPr lang="sv-SE" dirty="0"/>
              <a:t> the experiment from the </a:t>
            </a:r>
            <a:r>
              <a:rPr lang="sv-SE" dirty="0" err="1"/>
              <a:t>article</a:t>
            </a:r>
            <a:r>
              <a:rPr lang="sv-SE" dirty="0"/>
              <a:t> and </a:t>
            </a:r>
            <a:r>
              <a:rPr lang="sv-SE" dirty="0" err="1"/>
              <a:t>find</a:t>
            </a:r>
            <a:r>
              <a:rPr lang="sv-SE" dirty="0"/>
              <a:t> </a:t>
            </a:r>
            <a:r>
              <a:rPr lang="sv-SE" dirty="0" err="1"/>
              <a:t>which</a:t>
            </a:r>
            <a:r>
              <a:rPr lang="sv-SE" dirty="0"/>
              <a:t> genes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strain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E </a:t>
            </a:r>
            <a:r>
              <a:rPr lang="sv-SE" dirty="0" err="1"/>
              <a:t>faecium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make it </a:t>
            </a:r>
            <a:r>
              <a:rPr lang="sv-SE" dirty="0" err="1"/>
              <a:t>possible</a:t>
            </a:r>
            <a:r>
              <a:rPr lang="sv-SE" dirty="0"/>
              <a:t> to </a:t>
            </a:r>
            <a:r>
              <a:rPr lang="sv-SE" dirty="0" err="1"/>
              <a:t>survive</a:t>
            </a:r>
            <a:r>
              <a:rPr lang="sv-SE" dirty="0"/>
              <a:t> in the </a:t>
            </a:r>
            <a:r>
              <a:rPr lang="sv-SE" dirty="0" err="1"/>
              <a:t>otherwise</a:t>
            </a:r>
            <a:r>
              <a:rPr lang="sv-SE" dirty="0"/>
              <a:t> sterile </a:t>
            </a:r>
            <a:r>
              <a:rPr lang="sv-SE" dirty="0" err="1"/>
              <a:t>environments</a:t>
            </a:r>
            <a:r>
              <a:rPr lang="sv-SE" dirty="0"/>
              <a:t> </a:t>
            </a:r>
            <a:r>
              <a:rPr lang="sv-SE" dirty="0" err="1"/>
              <a:t>such</a:t>
            </a:r>
            <a:r>
              <a:rPr lang="sv-SE" dirty="0"/>
              <a:t> as in human serum and in the </a:t>
            </a:r>
            <a:r>
              <a:rPr lang="sv-SE" dirty="0" err="1"/>
              <a:t>urinary</a:t>
            </a:r>
            <a:r>
              <a:rPr lang="sv-SE" dirty="0"/>
              <a:t> </a:t>
            </a:r>
            <a:r>
              <a:rPr lang="sv-SE" dirty="0" err="1"/>
              <a:t>tract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These</a:t>
            </a:r>
            <a:r>
              <a:rPr lang="sv-SE" dirty="0"/>
              <a:t> genes </a:t>
            </a:r>
            <a:r>
              <a:rPr lang="sv-SE" dirty="0" err="1"/>
              <a:t>could</a:t>
            </a:r>
            <a:r>
              <a:rPr lang="sv-SE" dirty="0"/>
              <a:t> be potential </a:t>
            </a:r>
            <a:r>
              <a:rPr lang="sv-SE" dirty="0" err="1"/>
              <a:t>targets</a:t>
            </a:r>
            <a:r>
              <a:rPr lang="sv-SE" dirty="0"/>
              <a:t> for new antibiotics.</a:t>
            </a:r>
          </a:p>
        </p:txBody>
      </p:sp>
    </p:spTree>
    <p:extLst>
      <p:ext uri="{BB962C8B-B14F-4D97-AF65-F5344CB8AC3E}">
        <p14:creationId xmlns:p14="http://schemas.microsoft.com/office/powerpoint/2010/main" val="694943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26f58666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26f58666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I </a:t>
            </a:r>
            <a:r>
              <a:rPr lang="sv-SE" dirty="0" err="1"/>
              <a:t>received</a:t>
            </a:r>
            <a:r>
              <a:rPr lang="sv-SE" dirty="0"/>
              <a:t> DNA </a:t>
            </a:r>
            <a:r>
              <a:rPr lang="sv-SE" dirty="0" err="1"/>
              <a:t>sequence</a:t>
            </a:r>
            <a:r>
              <a:rPr lang="sv-SE" dirty="0"/>
              <a:t> data from </a:t>
            </a:r>
            <a:r>
              <a:rPr lang="sv-SE" dirty="0" err="1"/>
              <a:t>PacBio</a:t>
            </a:r>
            <a:r>
              <a:rPr lang="sv-SE" dirty="0"/>
              <a:t>, </a:t>
            </a:r>
            <a:r>
              <a:rPr lang="sv-SE" dirty="0" err="1"/>
              <a:t>illumina</a:t>
            </a:r>
            <a:r>
              <a:rPr lang="sv-SE" dirty="0"/>
              <a:t> and </a:t>
            </a:r>
            <a:r>
              <a:rPr lang="sv-SE" dirty="0" err="1"/>
              <a:t>Nanopore</a:t>
            </a:r>
            <a:r>
              <a:rPr lang="sv-S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and RNA </a:t>
            </a:r>
            <a:r>
              <a:rPr lang="sv-SE" dirty="0" err="1"/>
              <a:t>trancripts</a:t>
            </a:r>
            <a:r>
              <a:rPr lang="sv-SE" dirty="0"/>
              <a:t> from </a:t>
            </a:r>
            <a:r>
              <a:rPr lang="sv-SE" dirty="0" err="1"/>
              <a:t>illumina</a:t>
            </a:r>
            <a:r>
              <a:rPr lang="sv-SE" dirty="0"/>
              <a:t>. From </a:t>
            </a:r>
            <a:r>
              <a:rPr lang="sv-SE" dirty="0" err="1"/>
              <a:t>bacteria</a:t>
            </a:r>
            <a:r>
              <a:rPr lang="sv-SE" dirty="0"/>
              <a:t> </a:t>
            </a:r>
            <a:r>
              <a:rPr lang="sv-SE" dirty="0" err="1"/>
              <a:t>grown</a:t>
            </a:r>
            <a:r>
              <a:rPr lang="sv-SE" dirty="0"/>
              <a:t> in Serum and </a:t>
            </a:r>
            <a:r>
              <a:rPr lang="sv-SE" dirty="0" err="1"/>
              <a:t>bacteria</a:t>
            </a:r>
            <a:r>
              <a:rPr lang="sv-SE" dirty="0"/>
              <a:t> </a:t>
            </a:r>
            <a:r>
              <a:rPr lang="sv-SE" dirty="0" err="1"/>
              <a:t>grown</a:t>
            </a:r>
            <a:r>
              <a:rPr lang="sv-SE" dirty="0"/>
              <a:t> in </a:t>
            </a:r>
            <a:r>
              <a:rPr lang="sv-SE" dirty="0" err="1"/>
              <a:t>rich</a:t>
            </a:r>
            <a:r>
              <a:rPr lang="sv-SE" dirty="0"/>
              <a:t> medium. BHI – </a:t>
            </a:r>
            <a:r>
              <a:rPr lang="sv-SE" dirty="0" err="1"/>
              <a:t>brain</a:t>
            </a:r>
            <a:r>
              <a:rPr lang="sv-SE" dirty="0"/>
              <a:t> </a:t>
            </a:r>
            <a:r>
              <a:rPr lang="sv-SE" dirty="0" err="1"/>
              <a:t>heart</a:t>
            </a:r>
            <a:r>
              <a:rPr lang="sv-SE" dirty="0"/>
              <a:t> infusion </a:t>
            </a:r>
            <a:r>
              <a:rPr lang="sv-SE" dirty="0" err="1"/>
              <a:t>broth</a:t>
            </a:r>
            <a:r>
              <a:rPr lang="sv-SE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417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b26f586664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b26f586664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</a:t>
            </a:r>
            <a:r>
              <a:rPr lang="sv-SE" dirty="0" err="1"/>
              <a:t>this</a:t>
            </a:r>
            <a:r>
              <a:rPr lang="sv-SE" dirty="0"/>
              <a:t> is just </a:t>
            </a: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example</a:t>
            </a:r>
            <a:r>
              <a:rPr lang="sv-SE" dirty="0"/>
              <a:t>. </a:t>
            </a:r>
            <a:r>
              <a:rPr lang="sv-SE" dirty="0" err="1"/>
              <a:t>illumina</a:t>
            </a:r>
            <a:r>
              <a:rPr lang="sv-SE" dirty="0"/>
              <a:t> DNA forward and </a:t>
            </a:r>
            <a:r>
              <a:rPr lang="sv-SE" dirty="0" err="1"/>
              <a:t>reverse</a:t>
            </a:r>
            <a:r>
              <a:rPr lang="sv-SE" dirty="0"/>
              <a:t> </a:t>
            </a:r>
            <a:r>
              <a:rPr lang="sv-SE" dirty="0" err="1"/>
              <a:t>raw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Before </a:t>
            </a:r>
            <a:r>
              <a:rPr lang="sv-SE" dirty="0" err="1"/>
              <a:t>trimming</a:t>
            </a:r>
            <a:r>
              <a:rPr lang="sv-SE" dirty="0"/>
              <a:t> and </a:t>
            </a:r>
            <a:r>
              <a:rPr lang="sv-SE" dirty="0" err="1"/>
              <a:t>after</a:t>
            </a:r>
            <a:r>
              <a:rPr lang="sv-SE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 </a:t>
            </a:r>
            <a:r>
              <a:rPr lang="sv-SE" dirty="0" err="1"/>
              <a:t>were</a:t>
            </a:r>
            <a:r>
              <a:rPr lang="sv-SE" dirty="0"/>
              <a:t> </a:t>
            </a:r>
            <a:r>
              <a:rPr lang="sv-SE" dirty="0" err="1"/>
              <a:t>trimmed</a:t>
            </a:r>
            <a:r>
              <a:rPr lang="sv-SE" dirty="0"/>
              <a:t> </a:t>
            </a:r>
            <a:r>
              <a:rPr lang="sv-SE" dirty="0" err="1"/>
              <a:t>away</a:t>
            </a:r>
            <a:r>
              <a:rPr lang="sv-SE" dirty="0"/>
              <a:t>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there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no </a:t>
            </a:r>
            <a:r>
              <a:rPr lang="sv-SE" dirty="0" err="1"/>
              <a:t>significant</a:t>
            </a:r>
            <a:r>
              <a:rPr lang="sv-SE" dirty="0"/>
              <a:t> </a:t>
            </a:r>
            <a:r>
              <a:rPr lang="sv-SE" dirty="0" err="1"/>
              <a:t>difference</a:t>
            </a:r>
            <a:r>
              <a:rPr lang="sv-SE" dirty="0"/>
              <a:t> </a:t>
            </a:r>
            <a:r>
              <a:rPr lang="sv-SE" dirty="0" err="1"/>
              <a:t>since</a:t>
            </a:r>
            <a:r>
              <a:rPr lang="sv-SE" dirty="0"/>
              <a:t> the </a:t>
            </a:r>
            <a:r>
              <a:rPr lang="sv-SE" dirty="0" err="1"/>
              <a:t>files</a:t>
            </a:r>
            <a:r>
              <a:rPr lang="sv-SE" dirty="0"/>
              <a:t> </a:t>
            </a:r>
            <a:r>
              <a:rPr lang="sv-SE" dirty="0" err="1"/>
              <a:t>had</a:t>
            </a:r>
            <a:r>
              <a:rPr lang="sv-SE" dirty="0"/>
              <a:t> </a:t>
            </a:r>
            <a:r>
              <a:rPr lang="sv-SE" dirty="0" err="1"/>
              <a:t>already</a:t>
            </a:r>
            <a:r>
              <a:rPr lang="sv-SE" dirty="0"/>
              <a:t> </a:t>
            </a:r>
            <a:r>
              <a:rPr lang="sv-SE" dirty="0" err="1"/>
              <a:t>been</a:t>
            </a:r>
            <a:r>
              <a:rPr lang="sv-SE" dirty="0"/>
              <a:t> </a:t>
            </a:r>
            <a:r>
              <a:rPr lang="sv-SE" dirty="0" err="1"/>
              <a:t>trimmed</a:t>
            </a:r>
            <a:r>
              <a:rPr lang="sv-SE" dirty="0"/>
              <a:t>, and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was</a:t>
            </a:r>
            <a:r>
              <a:rPr lang="sv-SE" dirty="0"/>
              <a:t> the same </a:t>
            </a:r>
            <a:r>
              <a:rPr lang="sv-SE" dirty="0" err="1"/>
              <a:t>with</a:t>
            </a:r>
            <a:r>
              <a:rPr lang="sv-SE" dirty="0"/>
              <a:t> all the ”</a:t>
            </a:r>
            <a:r>
              <a:rPr lang="sv-SE" dirty="0" err="1"/>
              <a:t>raw</a:t>
            </a:r>
            <a:r>
              <a:rPr lang="sv-SE" dirty="0"/>
              <a:t> </a:t>
            </a:r>
            <a:r>
              <a:rPr lang="sv-SE" dirty="0" err="1"/>
              <a:t>reads”for</a:t>
            </a:r>
            <a:r>
              <a:rPr lang="sv-SE" dirty="0"/>
              <a:t> </a:t>
            </a:r>
            <a:r>
              <a:rPr lang="sv-SE" dirty="0" err="1"/>
              <a:t>both</a:t>
            </a:r>
            <a:r>
              <a:rPr lang="sv-SE" dirty="0"/>
              <a:t> DNA and RNA.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I just </a:t>
            </a:r>
            <a:r>
              <a:rPr lang="sv-SE" dirty="0" err="1"/>
              <a:t>continued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original </a:t>
            </a:r>
            <a:r>
              <a:rPr lang="sv-SE" dirty="0" err="1"/>
              <a:t>files</a:t>
            </a:r>
            <a:r>
              <a:rPr lang="sv-S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016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26f5866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26f5866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So I </a:t>
            </a:r>
            <a:r>
              <a:rPr lang="sv-SE" dirty="0" err="1"/>
              <a:t>used</a:t>
            </a:r>
            <a:r>
              <a:rPr lang="sv-SE" dirty="0"/>
              <a:t> </a:t>
            </a:r>
            <a:r>
              <a:rPr lang="sv-SE" dirty="0" err="1"/>
              <a:t>Canu</a:t>
            </a:r>
            <a:r>
              <a:rPr lang="sv-SE" dirty="0"/>
              <a:t> for de </a:t>
            </a:r>
            <a:r>
              <a:rPr lang="sv-SE" dirty="0" err="1"/>
              <a:t>novo</a:t>
            </a:r>
            <a:r>
              <a:rPr lang="sv-SE" dirty="0"/>
              <a:t> </a:t>
            </a:r>
            <a:r>
              <a:rPr lang="sv-SE" dirty="0" err="1"/>
              <a:t>assembling</a:t>
            </a:r>
            <a:r>
              <a:rPr lang="sv-SE" dirty="0"/>
              <a:t> the long </a:t>
            </a:r>
            <a:r>
              <a:rPr lang="sv-SE" dirty="0" err="1"/>
              <a:t>PacBio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,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also</a:t>
            </a:r>
            <a:r>
              <a:rPr lang="sv-SE" dirty="0"/>
              <a:t> </a:t>
            </a:r>
            <a:r>
              <a:rPr lang="sv-SE" dirty="0" err="1"/>
              <a:t>does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quality</a:t>
            </a:r>
            <a:r>
              <a:rPr lang="sv-SE" dirty="0"/>
              <a:t> check and </a:t>
            </a:r>
            <a:r>
              <a:rPr lang="sv-SE" dirty="0" err="1"/>
              <a:t>trimming</a:t>
            </a:r>
            <a:r>
              <a:rPr lang="sv-SE" dirty="0"/>
              <a:t>. </a:t>
            </a:r>
            <a:r>
              <a:rPr lang="sv-SE" dirty="0" err="1"/>
              <a:t>Then</a:t>
            </a:r>
            <a:r>
              <a:rPr lang="sv-SE" dirty="0"/>
              <a:t> I </a:t>
            </a:r>
            <a:r>
              <a:rPr lang="sv-SE" dirty="0" err="1"/>
              <a:t>did</a:t>
            </a:r>
            <a:r>
              <a:rPr lang="sv-SE" dirty="0"/>
              <a:t> de </a:t>
            </a:r>
            <a:r>
              <a:rPr lang="sv-SE" dirty="0" err="1"/>
              <a:t>novo</a:t>
            </a:r>
            <a:r>
              <a:rPr lang="sv-SE" dirty="0"/>
              <a:t> </a:t>
            </a:r>
            <a:r>
              <a:rPr lang="sv-SE" dirty="0" err="1"/>
              <a:t>assembly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spades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illumina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 and in combination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both</a:t>
            </a:r>
            <a:r>
              <a:rPr lang="sv-SE" dirty="0"/>
              <a:t> </a:t>
            </a:r>
            <a:r>
              <a:rPr lang="sv-SE" dirty="0" err="1"/>
              <a:t>NanoPore</a:t>
            </a:r>
            <a:r>
              <a:rPr lang="sv-SE" dirty="0"/>
              <a:t> and </a:t>
            </a:r>
            <a:r>
              <a:rPr lang="sv-SE" dirty="0" err="1"/>
              <a:t>PacBio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. And </a:t>
            </a:r>
            <a:r>
              <a:rPr lang="sv-SE" dirty="0" err="1"/>
              <a:t>then</a:t>
            </a:r>
            <a:r>
              <a:rPr lang="sv-SE" dirty="0"/>
              <a:t> I </a:t>
            </a:r>
            <a:r>
              <a:rPr lang="sv-SE" dirty="0" err="1"/>
              <a:t>combined</a:t>
            </a:r>
            <a:r>
              <a:rPr lang="sv-SE" dirty="0"/>
              <a:t> the </a:t>
            </a:r>
            <a:r>
              <a:rPr lang="sv-SE" dirty="0" err="1"/>
              <a:t>illumina</a:t>
            </a:r>
            <a:r>
              <a:rPr lang="sv-SE" dirty="0"/>
              <a:t> and </a:t>
            </a:r>
            <a:r>
              <a:rPr lang="sv-SE" dirty="0" err="1"/>
              <a:t>NanoPore</a:t>
            </a:r>
            <a:r>
              <a:rPr lang="sv-SE" dirty="0"/>
              <a:t> </a:t>
            </a:r>
            <a:r>
              <a:rPr lang="sv-SE" dirty="0" err="1"/>
              <a:t>raw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my </a:t>
            </a:r>
            <a:r>
              <a:rPr lang="sv-SE" dirty="0" err="1"/>
              <a:t>pacbio</a:t>
            </a:r>
            <a:r>
              <a:rPr lang="sv-SE" dirty="0"/>
              <a:t> </a:t>
            </a:r>
            <a:r>
              <a:rPr lang="sv-SE" dirty="0" err="1"/>
              <a:t>assembly</a:t>
            </a:r>
            <a:r>
              <a:rPr lang="sv-SE" dirty="0"/>
              <a:t>, </a:t>
            </a:r>
            <a:r>
              <a:rPr lang="sv-SE" dirty="0" err="1"/>
              <a:t>after</a:t>
            </a:r>
            <a:r>
              <a:rPr lang="sv-SE" dirty="0"/>
              <a:t> </a:t>
            </a:r>
            <a:r>
              <a:rPr lang="sv-SE" dirty="0" err="1"/>
              <a:t>mapping</a:t>
            </a:r>
            <a:r>
              <a:rPr lang="sv-SE" dirty="0"/>
              <a:t> </a:t>
            </a:r>
            <a:r>
              <a:rPr lang="sv-SE" dirty="0" err="1"/>
              <a:t>them</a:t>
            </a:r>
            <a:r>
              <a:rPr lang="sv-SE" dirty="0"/>
              <a:t> </a:t>
            </a:r>
            <a:r>
              <a:rPr lang="sv-SE" dirty="0" err="1"/>
              <a:t>onto</a:t>
            </a:r>
            <a:r>
              <a:rPr lang="sv-SE" dirty="0"/>
              <a:t> the </a:t>
            </a:r>
            <a:r>
              <a:rPr lang="sv-SE" dirty="0" err="1"/>
              <a:t>assembly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BWA index and </a:t>
            </a:r>
            <a:r>
              <a:rPr lang="sv-SE" dirty="0" err="1"/>
              <a:t>mem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flipH="1">
            <a:off x="3035400" y="0"/>
            <a:ext cx="6108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693824" y="757182"/>
            <a:ext cx="4757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300"/>
              <a:buNone/>
              <a:defRPr sz="63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2pPr>
            <a:lvl3pPr lvl="2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3pPr>
            <a:lvl4pPr lvl="3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4pPr>
            <a:lvl5pPr lvl="4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5pPr>
            <a:lvl6pPr lvl="5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6pPr>
            <a:lvl7pPr lvl="6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7pPr>
            <a:lvl8pPr lvl="7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8pPr>
            <a:lvl9pPr lvl="8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26526" y="3410107"/>
            <a:ext cx="292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_1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subTitle" idx="1"/>
          </p:nvPr>
        </p:nvSpPr>
        <p:spPr>
          <a:xfrm>
            <a:off x="4367275" y="662900"/>
            <a:ext cx="3899400" cy="28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367275" y="3751900"/>
            <a:ext cx="38994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_1_1">
    <p:bg>
      <p:bgPr>
        <a:noFill/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>
            <a:off x="1300500" y="1056650"/>
            <a:ext cx="6543000" cy="32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939000" y="1442000"/>
            <a:ext cx="5337000" cy="20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2622300" y="3625475"/>
            <a:ext cx="3899400" cy="3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CUSTOM_9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3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>
            <a:off x="0" y="1228813"/>
            <a:ext cx="9144000" cy="268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647500" y="1971600"/>
            <a:ext cx="3765000" cy="12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5097775" y="1852350"/>
            <a:ext cx="32745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8"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/>
          <p:nvPr/>
        </p:nvSpPr>
        <p:spPr>
          <a:xfrm>
            <a:off x="3221400" y="1277850"/>
            <a:ext cx="5922600" cy="26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873175" y="1977736"/>
            <a:ext cx="42039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1"/>
          </p:nvPr>
        </p:nvSpPr>
        <p:spPr>
          <a:xfrm>
            <a:off x="4714375" y="3165107"/>
            <a:ext cx="25215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title" idx="2" hasCustomPrompt="1"/>
          </p:nvPr>
        </p:nvSpPr>
        <p:spPr>
          <a:xfrm>
            <a:off x="5044531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2474400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"/>
          </p:nvPr>
        </p:nvSpPr>
        <p:spPr>
          <a:xfrm>
            <a:off x="5891150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2"/>
          </p:nvPr>
        </p:nvSpPr>
        <p:spPr>
          <a:xfrm>
            <a:off x="5891150" y="2908625"/>
            <a:ext cx="2349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3"/>
          </p:nvPr>
        </p:nvSpPr>
        <p:spPr>
          <a:xfrm>
            <a:off x="3395575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4"/>
          </p:nvPr>
        </p:nvSpPr>
        <p:spPr>
          <a:xfrm>
            <a:off x="3395575" y="2908625"/>
            <a:ext cx="2349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5"/>
          </p:nvPr>
        </p:nvSpPr>
        <p:spPr>
          <a:xfrm>
            <a:off x="896050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6"/>
          </p:nvPr>
        </p:nvSpPr>
        <p:spPr>
          <a:xfrm>
            <a:off x="896050" y="2908625"/>
            <a:ext cx="2349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"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2482013" y="712584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1"/>
          </p:nvPr>
        </p:nvSpPr>
        <p:spPr>
          <a:xfrm>
            <a:off x="6094073" y="2881325"/>
            <a:ext cx="21300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2"/>
          </p:nvPr>
        </p:nvSpPr>
        <p:spPr>
          <a:xfrm>
            <a:off x="6094074" y="3213423"/>
            <a:ext cx="21300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3"/>
          </p:nvPr>
        </p:nvSpPr>
        <p:spPr>
          <a:xfrm>
            <a:off x="3514615" y="2881325"/>
            <a:ext cx="21300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4"/>
          </p:nvPr>
        </p:nvSpPr>
        <p:spPr>
          <a:xfrm>
            <a:off x="3514616" y="3213423"/>
            <a:ext cx="21300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5"/>
          </p:nvPr>
        </p:nvSpPr>
        <p:spPr>
          <a:xfrm>
            <a:off x="935175" y="2881325"/>
            <a:ext cx="21300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6"/>
          </p:nvPr>
        </p:nvSpPr>
        <p:spPr>
          <a:xfrm>
            <a:off x="935175" y="3213423"/>
            <a:ext cx="21300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_1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/>
          <p:nvPr/>
        </p:nvSpPr>
        <p:spPr>
          <a:xfrm>
            <a:off x="1834575" y="464675"/>
            <a:ext cx="74190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1"/>
          </p:nvPr>
        </p:nvSpPr>
        <p:spPr>
          <a:xfrm>
            <a:off x="2314288" y="2738425"/>
            <a:ext cx="20826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2"/>
          </p:nvPr>
        </p:nvSpPr>
        <p:spPr>
          <a:xfrm>
            <a:off x="2314288" y="3070525"/>
            <a:ext cx="20826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3"/>
          </p:nvPr>
        </p:nvSpPr>
        <p:spPr>
          <a:xfrm>
            <a:off x="4584188" y="2738425"/>
            <a:ext cx="20826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4"/>
          </p:nvPr>
        </p:nvSpPr>
        <p:spPr>
          <a:xfrm>
            <a:off x="4584188" y="3070525"/>
            <a:ext cx="20826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5"/>
          </p:nvPr>
        </p:nvSpPr>
        <p:spPr>
          <a:xfrm>
            <a:off x="6854080" y="2739262"/>
            <a:ext cx="20826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6"/>
          </p:nvPr>
        </p:nvSpPr>
        <p:spPr>
          <a:xfrm>
            <a:off x="6854080" y="3071362"/>
            <a:ext cx="20826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2314300" y="762000"/>
            <a:ext cx="59010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2">
    <p:bg>
      <p:bgPr>
        <a:noFill/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678875" y="785343"/>
            <a:ext cx="3220200" cy="20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1"/>
          </p:nvPr>
        </p:nvSpPr>
        <p:spPr>
          <a:xfrm>
            <a:off x="678875" y="3315260"/>
            <a:ext cx="30366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4817025" y="904125"/>
            <a:ext cx="3220200" cy="20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0B539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4817025" y="3400425"/>
            <a:ext cx="30366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2_1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1035900" y="785343"/>
            <a:ext cx="3220200" cy="20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1"/>
          </p:nvPr>
        </p:nvSpPr>
        <p:spPr>
          <a:xfrm>
            <a:off x="1035900" y="3315260"/>
            <a:ext cx="30366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4817025" y="904125"/>
            <a:ext cx="3220200" cy="20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0B539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4817025" y="3400425"/>
            <a:ext cx="30366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10"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907800" y="3065375"/>
            <a:ext cx="7328400" cy="16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2809800" y="0"/>
            <a:ext cx="633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291362" y="822028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291363" y="3249303"/>
            <a:ext cx="292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10_1">
    <p:bg>
      <p:bgPr>
        <a:noFill/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334050" y="1562450"/>
            <a:ext cx="5155800" cy="16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51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3">
  <p:cSld name="CUSTOM_2_1_1_1_1_2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/>
          <p:nvPr/>
        </p:nvSpPr>
        <p:spPr>
          <a:xfrm>
            <a:off x="1201500" y="-9600"/>
            <a:ext cx="6741000" cy="51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2474400" y="708452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body" idx="1"/>
          </p:nvPr>
        </p:nvSpPr>
        <p:spPr>
          <a:xfrm>
            <a:off x="4595125" y="2528150"/>
            <a:ext cx="2703300" cy="10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721350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4983563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subTitle" idx="2"/>
          </p:nvPr>
        </p:nvSpPr>
        <p:spPr>
          <a:xfrm>
            <a:off x="4983575" y="2908625"/>
            <a:ext cx="2349000" cy="12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4"/>
          <p:cNvSpPr txBox="1">
            <a:spLocks noGrp="1"/>
          </p:cNvSpPr>
          <p:nvPr>
            <p:ph type="subTitle" idx="3"/>
          </p:nvPr>
        </p:nvSpPr>
        <p:spPr>
          <a:xfrm>
            <a:off x="1811413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subTitle" idx="4"/>
          </p:nvPr>
        </p:nvSpPr>
        <p:spPr>
          <a:xfrm>
            <a:off x="1811425" y="2908625"/>
            <a:ext cx="2349000" cy="12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/>
          <p:nvPr/>
        </p:nvSpPr>
        <p:spPr>
          <a:xfrm>
            <a:off x="4864025" y="2336275"/>
            <a:ext cx="2899200" cy="22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1370950" y="2336275"/>
            <a:ext cx="2899200" cy="22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125" y="0"/>
            <a:ext cx="9144000" cy="191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subTitle" idx="1"/>
          </p:nvPr>
        </p:nvSpPr>
        <p:spPr>
          <a:xfrm>
            <a:off x="1646050" y="2794394"/>
            <a:ext cx="23490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2"/>
          </p:nvPr>
        </p:nvSpPr>
        <p:spPr>
          <a:xfrm>
            <a:off x="1646050" y="3278675"/>
            <a:ext cx="2349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5"/>
          <p:cNvSpPr txBox="1">
            <a:spLocks noGrp="1"/>
          </p:cNvSpPr>
          <p:nvPr>
            <p:ph type="subTitle" idx="3"/>
          </p:nvPr>
        </p:nvSpPr>
        <p:spPr>
          <a:xfrm>
            <a:off x="5139125" y="2794394"/>
            <a:ext cx="23490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5"/>
          <p:cNvSpPr txBox="1">
            <a:spLocks noGrp="1"/>
          </p:cNvSpPr>
          <p:nvPr>
            <p:ph type="subTitle" idx="4"/>
          </p:nvPr>
        </p:nvSpPr>
        <p:spPr>
          <a:xfrm>
            <a:off x="5139125" y="3278675"/>
            <a:ext cx="2349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2">
    <p:bg>
      <p:bgPr>
        <a:solidFill>
          <a:schemeClr val="l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body" idx="1"/>
          </p:nvPr>
        </p:nvSpPr>
        <p:spPr>
          <a:xfrm>
            <a:off x="1042025" y="2036075"/>
            <a:ext cx="3315000" cy="21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6"/>
          <p:cNvSpPr txBox="1">
            <a:spLocks noGrp="1"/>
          </p:cNvSpPr>
          <p:nvPr>
            <p:ph type="body" idx="2"/>
          </p:nvPr>
        </p:nvSpPr>
        <p:spPr>
          <a:xfrm>
            <a:off x="4796600" y="2036075"/>
            <a:ext cx="3315000" cy="21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/>
          <p:nvPr/>
        </p:nvSpPr>
        <p:spPr>
          <a:xfrm>
            <a:off x="-303575" y="464675"/>
            <a:ext cx="95844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_1_2">
    <p:bg>
      <p:bgPr>
        <a:noFill/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9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4_1_2_1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0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2">
  <p:cSld name="CUSTOM_4_1_1_3">
    <p:bg>
      <p:bgPr>
        <a:noFill/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2"/>
          <p:cNvSpPr/>
          <p:nvPr/>
        </p:nvSpPr>
        <p:spPr>
          <a:xfrm>
            <a:off x="588975" y="464700"/>
            <a:ext cx="7972500" cy="421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2"/>
          <p:cNvSpPr txBox="1">
            <a:spLocks noGrp="1"/>
          </p:cNvSpPr>
          <p:nvPr>
            <p:ph type="title"/>
          </p:nvPr>
        </p:nvSpPr>
        <p:spPr>
          <a:xfrm>
            <a:off x="721350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2"/>
          <p:cNvSpPr txBox="1">
            <a:spLocks noGrp="1"/>
          </p:cNvSpPr>
          <p:nvPr>
            <p:ph type="subTitle" idx="1"/>
          </p:nvPr>
        </p:nvSpPr>
        <p:spPr>
          <a:xfrm>
            <a:off x="2051613" y="197122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subTitle" idx="2"/>
          </p:nvPr>
        </p:nvSpPr>
        <p:spPr>
          <a:xfrm>
            <a:off x="2051625" y="2303325"/>
            <a:ext cx="2037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2"/>
          <p:cNvSpPr txBox="1">
            <a:spLocks noGrp="1"/>
          </p:cNvSpPr>
          <p:nvPr>
            <p:ph type="subTitle" idx="3"/>
          </p:nvPr>
        </p:nvSpPr>
        <p:spPr>
          <a:xfrm>
            <a:off x="2051613" y="32911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42"/>
          <p:cNvSpPr txBox="1">
            <a:spLocks noGrp="1"/>
          </p:cNvSpPr>
          <p:nvPr>
            <p:ph type="subTitle" idx="4"/>
          </p:nvPr>
        </p:nvSpPr>
        <p:spPr>
          <a:xfrm>
            <a:off x="2051625" y="3623250"/>
            <a:ext cx="2037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42"/>
          <p:cNvSpPr txBox="1">
            <a:spLocks noGrp="1"/>
          </p:cNvSpPr>
          <p:nvPr>
            <p:ph type="subTitle" idx="5"/>
          </p:nvPr>
        </p:nvSpPr>
        <p:spPr>
          <a:xfrm>
            <a:off x="5765713" y="197122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42"/>
          <p:cNvSpPr txBox="1">
            <a:spLocks noGrp="1"/>
          </p:cNvSpPr>
          <p:nvPr>
            <p:ph type="subTitle" idx="6"/>
          </p:nvPr>
        </p:nvSpPr>
        <p:spPr>
          <a:xfrm>
            <a:off x="5765725" y="2303325"/>
            <a:ext cx="2037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42"/>
          <p:cNvSpPr txBox="1">
            <a:spLocks noGrp="1"/>
          </p:cNvSpPr>
          <p:nvPr>
            <p:ph type="subTitle" idx="7"/>
          </p:nvPr>
        </p:nvSpPr>
        <p:spPr>
          <a:xfrm>
            <a:off x="5765713" y="32911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2"/>
          <p:cNvSpPr txBox="1">
            <a:spLocks noGrp="1"/>
          </p:cNvSpPr>
          <p:nvPr>
            <p:ph type="subTitle" idx="8"/>
          </p:nvPr>
        </p:nvSpPr>
        <p:spPr>
          <a:xfrm>
            <a:off x="5765725" y="3623250"/>
            <a:ext cx="2037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1">
  <p:cSld name="CUSTOM_4_1_1_2"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3"/>
          <p:cNvSpPr/>
          <p:nvPr/>
        </p:nvSpPr>
        <p:spPr>
          <a:xfrm>
            <a:off x="588975" y="464700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title"/>
          </p:nvPr>
        </p:nvSpPr>
        <p:spPr>
          <a:xfrm>
            <a:off x="716538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subTitle" idx="1"/>
          </p:nvPr>
        </p:nvSpPr>
        <p:spPr>
          <a:xfrm>
            <a:off x="1568950" y="1971225"/>
            <a:ext cx="21189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43"/>
          <p:cNvSpPr txBox="1">
            <a:spLocks noGrp="1"/>
          </p:cNvSpPr>
          <p:nvPr>
            <p:ph type="subTitle" idx="2"/>
          </p:nvPr>
        </p:nvSpPr>
        <p:spPr>
          <a:xfrm>
            <a:off x="1568961" y="2303320"/>
            <a:ext cx="2118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3"/>
          <p:cNvSpPr txBox="1">
            <a:spLocks noGrp="1"/>
          </p:cNvSpPr>
          <p:nvPr>
            <p:ph type="subTitle" idx="3"/>
          </p:nvPr>
        </p:nvSpPr>
        <p:spPr>
          <a:xfrm>
            <a:off x="1568950" y="3443554"/>
            <a:ext cx="21189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3"/>
          <p:cNvSpPr txBox="1">
            <a:spLocks noGrp="1"/>
          </p:cNvSpPr>
          <p:nvPr>
            <p:ph type="subTitle" idx="4"/>
          </p:nvPr>
        </p:nvSpPr>
        <p:spPr>
          <a:xfrm>
            <a:off x="1568961" y="3775649"/>
            <a:ext cx="2118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43"/>
          <p:cNvSpPr txBox="1">
            <a:spLocks noGrp="1"/>
          </p:cNvSpPr>
          <p:nvPr>
            <p:ph type="subTitle" idx="5"/>
          </p:nvPr>
        </p:nvSpPr>
        <p:spPr>
          <a:xfrm>
            <a:off x="5456149" y="1971225"/>
            <a:ext cx="20940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43"/>
          <p:cNvSpPr txBox="1">
            <a:spLocks noGrp="1"/>
          </p:cNvSpPr>
          <p:nvPr>
            <p:ph type="subTitle" idx="6"/>
          </p:nvPr>
        </p:nvSpPr>
        <p:spPr>
          <a:xfrm>
            <a:off x="5456160" y="2303320"/>
            <a:ext cx="2094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43"/>
          <p:cNvSpPr txBox="1">
            <a:spLocks noGrp="1"/>
          </p:cNvSpPr>
          <p:nvPr>
            <p:ph type="subTitle" idx="7"/>
          </p:nvPr>
        </p:nvSpPr>
        <p:spPr>
          <a:xfrm>
            <a:off x="5456149" y="3443554"/>
            <a:ext cx="20940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43"/>
          <p:cNvSpPr txBox="1">
            <a:spLocks noGrp="1"/>
          </p:cNvSpPr>
          <p:nvPr>
            <p:ph type="subTitle" idx="8"/>
          </p:nvPr>
        </p:nvSpPr>
        <p:spPr>
          <a:xfrm>
            <a:off x="5456160" y="3775649"/>
            <a:ext cx="2094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/>
          <p:nvPr/>
        </p:nvSpPr>
        <p:spPr>
          <a:xfrm>
            <a:off x="4985522" y="2599325"/>
            <a:ext cx="3684000" cy="183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546675" y="2599325"/>
            <a:ext cx="3684000" cy="183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25" y="0"/>
            <a:ext cx="9144000" cy="191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896260" y="2776910"/>
            <a:ext cx="2985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896250" y="3248447"/>
            <a:ext cx="29850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5335107" y="2776910"/>
            <a:ext cx="2985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5335099" y="3248447"/>
            <a:ext cx="29850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4_1_1_2_1">
    <p:bg>
      <p:bgPr>
        <a:solidFill>
          <a:schemeClr val="lt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4"/>
          <p:cNvSpPr/>
          <p:nvPr/>
        </p:nvSpPr>
        <p:spPr>
          <a:xfrm>
            <a:off x="588975" y="464700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4"/>
          <p:cNvSpPr txBox="1">
            <a:spLocks noGrp="1"/>
          </p:cNvSpPr>
          <p:nvPr>
            <p:ph type="title"/>
          </p:nvPr>
        </p:nvSpPr>
        <p:spPr>
          <a:xfrm>
            <a:off x="721350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4"/>
          <p:cNvSpPr txBox="1">
            <a:spLocks noGrp="1"/>
          </p:cNvSpPr>
          <p:nvPr>
            <p:ph type="subTitle" idx="1"/>
          </p:nvPr>
        </p:nvSpPr>
        <p:spPr>
          <a:xfrm>
            <a:off x="867638" y="204742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4"/>
          <p:cNvSpPr txBox="1">
            <a:spLocks noGrp="1"/>
          </p:cNvSpPr>
          <p:nvPr>
            <p:ph type="subTitle" idx="2"/>
          </p:nvPr>
        </p:nvSpPr>
        <p:spPr>
          <a:xfrm>
            <a:off x="867650" y="2379515"/>
            <a:ext cx="2349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4"/>
          <p:cNvSpPr txBox="1">
            <a:spLocks noGrp="1"/>
          </p:cNvSpPr>
          <p:nvPr>
            <p:ph type="subTitle" idx="3"/>
          </p:nvPr>
        </p:nvSpPr>
        <p:spPr>
          <a:xfrm>
            <a:off x="867638" y="35197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4"/>
          <p:cNvSpPr txBox="1">
            <a:spLocks noGrp="1"/>
          </p:cNvSpPr>
          <p:nvPr>
            <p:ph type="subTitle" idx="4"/>
          </p:nvPr>
        </p:nvSpPr>
        <p:spPr>
          <a:xfrm>
            <a:off x="867650" y="3851840"/>
            <a:ext cx="2349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4"/>
          <p:cNvSpPr txBox="1">
            <a:spLocks noGrp="1"/>
          </p:cNvSpPr>
          <p:nvPr>
            <p:ph type="subTitle" idx="5"/>
          </p:nvPr>
        </p:nvSpPr>
        <p:spPr>
          <a:xfrm>
            <a:off x="5884163" y="204742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4"/>
          <p:cNvSpPr txBox="1">
            <a:spLocks noGrp="1"/>
          </p:cNvSpPr>
          <p:nvPr>
            <p:ph type="subTitle" idx="6"/>
          </p:nvPr>
        </p:nvSpPr>
        <p:spPr>
          <a:xfrm>
            <a:off x="5884175" y="2379515"/>
            <a:ext cx="2349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4"/>
          <p:cNvSpPr txBox="1">
            <a:spLocks noGrp="1"/>
          </p:cNvSpPr>
          <p:nvPr>
            <p:ph type="subTitle" idx="7"/>
          </p:nvPr>
        </p:nvSpPr>
        <p:spPr>
          <a:xfrm>
            <a:off x="5884163" y="35197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44"/>
          <p:cNvSpPr txBox="1">
            <a:spLocks noGrp="1"/>
          </p:cNvSpPr>
          <p:nvPr>
            <p:ph type="subTitle" idx="8"/>
          </p:nvPr>
        </p:nvSpPr>
        <p:spPr>
          <a:xfrm>
            <a:off x="5884175" y="3851840"/>
            <a:ext cx="2349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44"/>
          <p:cNvSpPr txBox="1">
            <a:spLocks noGrp="1"/>
          </p:cNvSpPr>
          <p:nvPr>
            <p:ph type="subTitle" idx="9"/>
          </p:nvPr>
        </p:nvSpPr>
        <p:spPr>
          <a:xfrm>
            <a:off x="3375900" y="271269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4"/>
          <p:cNvSpPr txBox="1">
            <a:spLocks noGrp="1"/>
          </p:cNvSpPr>
          <p:nvPr>
            <p:ph type="subTitle" idx="13"/>
          </p:nvPr>
        </p:nvSpPr>
        <p:spPr>
          <a:xfrm>
            <a:off x="3375913" y="3044790"/>
            <a:ext cx="2349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4_1_1_1_1">
    <p:bg>
      <p:bgPr>
        <a:noFill/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6"/>
          <p:cNvSpPr/>
          <p:nvPr/>
        </p:nvSpPr>
        <p:spPr>
          <a:xfrm>
            <a:off x="0" y="464675"/>
            <a:ext cx="9144000" cy="421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6"/>
          <p:cNvSpPr txBox="1">
            <a:spLocks noGrp="1"/>
          </p:cNvSpPr>
          <p:nvPr>
            <p:ph type="subTitle" idx="1"/>
          </p:nvPr>
        </p:nvSpPr>
        <p:spPr>
          <a:xfrm>
            <a:off x="733663" y="218245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46"/>
          <p:cNvSpPr txBox="1">
            <a:spLocks noGrp="1"/>
          </p:cNvSpPr>
          <p:nvPr>
            <p:ph type="subTitle" idx="2"/>
          </p:nvPr>
        </p:nvSpPr>
        <p:spPr>
          <a:xfrm>
            <a:off x="733675" y="2531359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6"/>
          <p:cNvSpPr txBox="1">
            <a:spLocks noGrp="1"/>
          </p:cNvSpPr>
          <p:nvPr>
            <p:ph type="subTitle" idx="3"/>
          </p:nvPr>
        </p:nvSpPr>
        <p:spPr>
          <a:xfrm>
            <a:off x="733663" y="36721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46"/>
          <p:cNvSpPr txBox="1">
            <a:spLocks noGrp="1"/>
          </p:cNvSpPr>
          <p:nvPr>
            <p:ph type="subTitle" idx="4"/>
          </p:nvPr>
        </p:nvSpPr>
        <p:spPr>
          <a:xfrm>
            <a:off x="733675" y="4021056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6"/>
          <p:cNvSpPr txBox="1">
            <a:spLocks noGrp="1"/>
          </p:cNvSpPr>
          <p:nvPr>
            <p:ph type="subTitle" idx="5"/>
          </p:nvPr>
        </p:nvSpPr>
        <p:spPr>
          <a:xfrm>
            <a:off x="6061313" y="218245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46"/>
          <p:cNvSpPr txBox="1">
            <a:spLocks noGrp="1"/>
          </p:cNvSpPr>
          <p:nvPr>
            <p:ph type="subTitle" idx="6"/>
          </p:nvPr>
        </p:nvSpPr>
        <p:spPr>
          <a:xfrm>
            <a:off x="6061325" y="2531359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6"/>
          <p:cNvSpPr txBox="1">
            <a:spLocks noGrp="1"/>
          </p:cNvSpPr>
          <p:nvPr>
            <p:ph type="subTitle" idx="7"/>
          </p:nvPr>
        </p:nvSpPr>
        <p:spPr>
          <a:xfrm>
            <a:off x="6061313" y="36721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46"/>
          <p:cNvSpPr txBox="1">
            <a:spLocks noGrp="1"/>
          </p:cNvSpPr>
          <p:nvPr>
            <p:ph type="subTitle" idx="8"/>
          </p:nvPr>
        </p:nvSpPr>
        <p:spPr>
          <a:xfrm>
            <a:off x="6061325" y="4021056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6"/>
          <p:cNvSpPr txBox="1">
            <a:spLocks noGrp="1"/>
          </p:cNvSpPr>
          <p:nvPr>
            <p:ph type="subTitle" idx="9"/>
          </p:nvPr>
        </p:nvSpPr>
        <p:spPr>
          <a:xfrm>
            <a:off x="3397488" y="218245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46"/>
          <p:cNvSpPr txBox="1">
            <a:spLocks noGrp="1"/>
          </p:cNvSpPr>
          <p:nvPr>
            <p:ph type="subTitle" idx="13"/>
          </p:nvPr>
        </p:nvSpPr>
        <p:spPr>
          <a:xfrm>
            <a:off x="3397500" y="2531359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6"/>
          <p:cNvSpPr txBox="1">
            <a:spLocks noGrp="1"/>
          </p:cNvSpPr>
          <p:nvPr>
            <p:ph type="subTitle" idx="14"/>
          </p:nvPr>
        </p:nvSpPr>
        <p:spPr>
          <a:xfrm>
            <a:off x="3397488" y="36721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46"/>
          <p:cNvSpPr txBox="1">
            <a:spLocks noGrp="1"/>
          </p:cNvSpPr>
          <p:nvPr>
            <p:ph type="subTitle" idx="15"/>
          </p:nvPr>
        </p:nvSpPr>
        <p:spPr>
          <a:xfrm>
            <a:off x="3397500" y="4021056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46"/>
          <p:cNvSpPr txBox="1">
            <a:spLocks noGrp="1"/>
          </p:cNvSpPr>
          <p:nvPr>
            <p:ph type="title"/>
          </p:nvPr>
        </p:nvSpPr>
        <p:spPr>
          <a:xfrm>
            <a:off x="1683905" y="707227"/>
            <a:ext cx="5776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4_1_1_1_1_1">
    <p:bg>
      <p:bgPr>
        <a:noFill/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7"/>
          <p:cNvSpPr/>
          <p:nvPr/>
        </p:nvSpPr>
        <p:spPr>
          <a:xfrm>
            <a:off x="3817850" y="0"/>
            <a:ext cx="5326200" cy="51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7"/>
          <p:cNvSpPr txBox="1">
            <a:spLocks noGrp="1"/>
          </p:cNvSpPr>
          <p:nvPr>
            <p:ph type="title"/>
          </p:nvPr>
        </p:nvSpPr>
        <p:spPr>
          <a:xfrm>
            <a:off x="726825" y="265500"/>
            <a:ext cx="2761800" cy="12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47"/>
          <p:cNvSpPr txBox="1">
            <a:spLocks noGrp="1"/>
          </p:cNvSpPr>
          <p:nvPr>
            <p:ph type="subTitle" idx="1"/>
          </p:nvPr>
        </p:nvSpPr>
        <p:spPr>
          <a:xfrm>
            <a:off x="4478102" y="1240511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subTitle" idx="2"/>
          </p:nvPr>
        </p:nvSpPr>
        <p:spPr>
          <a:xfrm>
            <a:off x="4478123" y="1442484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subTitle" idx="3"/>
          </p:nvPr>
        </p:nvSpPr>
        <p:spPr>
          <a:xfrm>
            <a:off x="4478102" y="1968411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47"/>
          <p:cNvSpPr txBox="1">
            <a:spLocks noGrp="1"/>
          </p:cNvSpPr>
          <p:nvPr>
            <p:ph type="subTitle" idx="4"/>
          </p:nvPr>
        </p:nvSpPr>
        <p:spPr>
          <a:xfrm>
            <a:off x="4478123" y="2170385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47"/>
          <p:cNvSpPr txBox="1">
            <a:spLocks noGrp="1"/>
          </p:cNvSpPr>
          <p:nvPr>
            <p:ph type="subTitle" idx="5"/>
          </p:nvPr>
        </p:nvSpPr>
        <p:spPr>
          <a:xfrm>
            <a:off x="4478102" y="2696312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47"/>
          <p:cNvSpPr txBox="1">
            <a:spLocks noGrp="1"/>
          </p:cNvSpPr>
          <p:nvPr>
            <p:ph type="subTitle" idx="6"/>
          </p:nvPr>
        </p:nvSpPr>
        <p:spPr>
          <a:xfrm>
            <a:off x="4478123" y="2898286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47"/>
          <p:cNvSpPr txBox="1">
            <a:spLocks noGrp="1"/>
          </p:cNvSpPr>
          <p:nvPr>
            <p:ph type="subTitle" idx="7"/>
          </p:nvPr>
        </p:nvSpPr>
        <p:spPr>
          <a:xfrm>
            <a:off x="4478102" y="3424213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47"/>
          <p:cNvSpPr txBox="1">
            <a:spLocks noGrp="1"/>
          </p:cNvSpPr>
          <p:nvPr>
            <p:ph type="subTitle" idx="8"/>
          </p:nvPr>
        </p:nvSpPr>
        <p:spPr>
          <a:xfrm>
            <a:off x="4478123" y="3626186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47"/>
          <p:cNvSpPr txBox="1">
            <a:spLocks noGrp="1"/>
          </p:cNvSpPr>
          <p:nvPr>
            <p:ph type="subTitle" idx="9"/>
          </p:nvPr>
        </p:nvSpPr>
        <p:spPr>
          <a:xfrm>
            <a:off x="4478102" y="4152114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47"/>
          <p:cNvSpPr txBox="1">
            <a:spLocks noGrp="1"/>
          </p:cNvSpPr>
          <p:nvPr>
            <p:ph type="subTitle" idx="13"/>
          </p:nvPr>
        </p:nvSpPr>
        <p:spPr>
          <a:xfrm>
            <a:off x="4478123" y="4354087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4"/>
          </p:nvPr>
        </p:nvSpPr>
        <p:spPr>
          <a:xfrm>
            <a:off x="4478102" y="512610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47"/>
          <p:cNvSpPr txBox="1">
            <a:spLocks noGrp="1"/>
          </p:cNvSpPr>
          <p:nvPr>
            <p:ph type="subTitle" idx="15"/>
          </p:nvPr>
        </p:nvSpPr>
        <p:spPr>
          <a:xfrm>
            <a:off x="4478123" y="714583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11">
    <p:bg>
      <p:bgPr>
        <a:solidFill>
          <a:schemeClr val="lt1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8"/>
          <p:cNvSpPr/>
          <p:nvPr/>
        </p:nvSpPr>
        <p:spPr>
          <a:xfrm>
            <a:off x="0" y="464675"/>
            <a:ext cx="85536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8"/>
          <p:cNvSpPr txBox="1">
            <a:spLocks noGrp="1"/>
          </p:cNvSpPr>
          <p:nvPr>
            <p:ph type="title" hasCustomPrompt="1"/>
          </p:nvPr>
        </p:nvSpPr>
        <p:spPr>
          <a:xfrm>
            <a:off x="1163850" y="577309"/>
            <a:ext cx="6816300" cy="8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1" name="Google Shape;361;p48"/>
          <p:cNvSpPr txBox="1">
            <a:spLocks noGrp="1"/>
          </p:cNvSpPr>
          <p:nvPr>
            <p:ph type="body" idx="1"/>
          </p:nvPr>
        </p:nvSpPr>
        <p:spPr>
          <a:xfrm>
            <a:off x="1163850" y="1443743"/>
            <a:ext cx="68163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2" name="Google Shape;362;p48"/>
          <p:cNvSpPr txBox="1">
            <a:spLocks noGrp="1"/>
          </p:cNvSpPr>
          <p:nvPr>
            <p:ph type="title" idx="2" hasCustomPrompt="1"/>
          </p:nvPr>
        </p:nvSpPr>
        <p:spPr>
          <a:xfrm>
            <a:off x="1163850" y="1844877"/>
            <a:ext cx="6816300" cy="8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48"/>
          <p:cNvSpPr txBox="1">
            <a:spLocks noGrp="1"/>
          </p:cNvSpPr>
          <p:nvPr>
            <p:ph type="body" idx="3"/>
          </p:nvPr>
        </p:nvSpPr>
        <p:spPr>
          <a:xfrm>
            <a:off x="1163850" y="2711310"/>
            <a:ext cx="68163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title" idx="4" hasCustomPrompt="1"/>
          </p:nvPr>
        </p:nvSpPr>
        <p:spPr>
          <a:xfrm>
            <a:off x="1163850" y="3112444"/>
            <a:ext cx="6816300" cy="8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48"/>
          <p:cNvSpPr txBox="1">
            <a:spLocks noGrp="1"/>
          </p:cNvSpPr>
          <p:nvPr>
            <p:ph type="body" idx="5"/>
          </p:nvPr>
        </p:nvSpPr>
        <p:spPr>
          <a:xfrm>
            <a:off x="1163850" y="3978878"/>
            <a:ext cx="68163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 1">
  <p:cSld name="CUSTOM_11_1">
    <p:bg>
      <p:bgPr>
        <a:noFill/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9"/>
          <p:cNvSpPr/>
          <p:nvPr/>
        </p:nvSpPr>
        <p:spPr>
          <a:xfrm>
            <a:off x="1479900" y="1069900"/>
            <a:ext cx="6184200" cy="300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9" name="Google Shape;369;p49"/>
          <p:cNvSpPr txBox="1">
            <a:spLocks noGrp="1"/>
          </p:cNvSpPr>
          <p:nvPr>
            <p:ph type="title" hasCustomPrompt="1"/>
          </p:nvPr>
        </p:nvSpPr>
        <p:spPr>
          <a:xfrm>
            <a:off x="1163850" y="2109063"/>
            <a:ext cx="6816300" cy="8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body" idx="1"/>
          </p:nvPr>
        </p:nvSpPr>
        <p:spPr>
          <a:xfrm>
            <a:off x="2167800" y="3171988"/>
            <a:ext cx="48084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1" name="Google Shape;371;p49"/>
          <p:cNvSpPr txBox="1">
            <a:spLocks noGrp="1"/>
          </p:cNvSpPr>
          <p:nvPr>
            <p:ph type="body" idx="2"/>
          </p:nvPr>
        </p:nvSpPr>
        <p:spPr>
          <a:xfrm>
            <a:off x="2167800" y="1607913"/>
            <a:ext cx="48084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solidFill>
          <a:schemeClr val="lt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6_1_1_1_1">
    <p:bg>
      <p:bgPr>
        <a:solidFill>
          <a:schemeClr val="lt1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/>
          <p:nvPr/>
        </p:nvSpPr>
        <p:spPr>
          <a:xfrm>
            <a:off x="6415" y="464675"/>
            <a:ext cx="74190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719775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719775" y="2038324"/>
            <a:ext cx="4195200" cy="16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6_1_1_1_1_1">
    <p:bg>
      <p:bgPr>
        <a:solidFill>
          <a:schemeClr val="lt1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757400" y="1624025"/>
            <a:ext cx="5629200" cy="16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7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-106625" y="788400"/>
            <a:ext cx="9286500" cy="3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hasCustomPrompt="1"/>
          </p:nvPr>
        </p:nvSpPr>
        <p:spPr>
          <a:xfrm>
            <a:off x="3498300" y="1201831"/>
            <a:ext cx="127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3498300" y="164955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2"/>
          </p:nvPr>
        </p:nvSpPr>
        <p:spPr>
          <a:xfrm>
            <a:off x="3498300" y="1981656"/>
            <a:ext cx="23490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3" hasCustomPrompt="1"/>
          </p:nvPr>
        </p:nvSpPr>
        <p:spPr>
          <a:xfrm>
            <a:off x="3498300" y="2642831"/>
            <a:ext cx="127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4"/>
          </p:nvPr>
        </p:nvSpPr>
        <p:spPr>
          <a:xfrm>
            <a:off x="3498300" y="309055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5"/>
          </p:nvPr>
        </p:nvSpPr>
        <p:spPr>
          <a:xfrm>
            <a:off x="3498300" y="3422656"/>
            <a:ext cx="23490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6" hasCustomPrompt="1"/>
          </p:nvPr>
        </p:nvSpPr>
        <p:spPr>
          <a:xfrm>
            <a:off x="6276825" y="1201831"/>
            <a:ext cx="127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7"/>
          </p:nvPr>
        </p:nvSpPr>
        <p:spPr>
          <a:xfrm>
            <a:off x="6276825" y="164955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8"/>
          </p:nvPr>
        </p:nvSpPr>
        <p:spPr>
          <a:xfrm>
            <a:off x="6276825" y="1981656"/>
            <a:ext cx="23490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9" hasCustomPrompt="1"/>
          </p:nvPr>
        </p:nvSpPr>
        <p:spPr>
          <a:xfrm>
            <a:off x="6276825" y="2642831"/>
            <a:ext cx="127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13"/>
          </p:nvPr>
        </p:nvSpPr>
        <p:spPr>
          <a:xfrm>
            <a:off x="6276825" y="309055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4"/>
          </p:nvPr>
        </p:nvSpPr>
        <p:spPr>
          <a:xfrm>
            <a:off x="6276825" y="3422656"/>
            <a:ext cx="23490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15"/>
          </p:nvPr>
        </p:nvSpPr>
        <p:spPr>
          <a:xfrm>
            <a:off x="719775" y="1201825"/>
            <a:ext cx="2692500" cy="11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16" hasCustomPrompt="1"/>
          </p:nvPr>
        </p:nvSpPr>
        <p:spPr>
          <a:xfrm>
            <a:off x="719775" y="2642831"/>
            <a:ext cx="127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7"/>
          </p:nvPr>
        </p:nvSpPr>
        <p:spPr>
          <a:xfrm>
            <a:off x="719775" y="309055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8"/>
          </p:nvPr>
        </p:nvSpPr>
        <p:spPr>
          <a:xfrm>
            <a:off x="719775" y="3422656"/>
            <a:ext cx="23490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7_1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/>
          <p:nvPr/>
        </p:nvSpPr>
        <p:spPr>
          <a:xfrm>
            <a:off x="1105350" y="-9600"/>
            <a:ext cx="6933300" cy="516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hasCustomPrompt="1"/>
          </p:nvPr>
        </p:nvSpPr>
        <p:spPr>
          <a:xfrm>
            <a:off x="1330725" y="1634375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2233825" y="1634375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2"/>
          </p:nvPr>
        </p:nvSpPr>
        <p:spPr>
          <a:xfrm>
            <a:off x="2149775" y="1966470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 idx="3"/>
          </p:nvPr>
        </p:nvSpPr>
        <p:spPr>
          <a:xfrm>
            <a:off x="1867054" y="723297"/>
            <a:ext cx="54099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4" hasCustomPrompt="1"/>
          </p:nvPr>
        </p:nvSpPr>
        <p:spPr>
          <a:xfrm>
            <a:off x="1330725" y="2716450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5"/>
          </p:nvPr>
        </p:nvSpPr>
        <p:spPr>
          <a:xfrm>
            <a:off x="2149775" y="2716452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6"/>
          </p:nvPr>
        </p:nvSpPr>
        <p:spPr>
          <a:xfrm>
            <a:off x="2149775" y="3048548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7" hasCustomPrompt="1"/>
          </p:nvPr>
        </p:nvSpPr>
        <p:spPr>
          <a:xfrm>
            <a:off x="1330725" y="3798525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8"/>
          </p:nvPr>
        </p:nvSpPr>
        <p:spPr>
          <a:xfrm>
            <a:off x="2149775" y="3798529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9"/>
          </p:nvPr>
        </p:nvSpPr>
        <p:spPr>
          <a:xfrm>
            <a:off x="2149775" y="4130625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 idx="13" hasCustomPrompt="1"/>
          </p:nvPr>
        </p:nvSpPr>
        <p:spPr>
          <a:xfrm>
            <a:off x="4690225" y="1634375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4"/>
          </p:nvPr>
        </p:nvSpPr>
        <p:spPr>
          <a:xfrm>
            <a:off x="5509275" y="1634375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5"/>
          </p:nvPr>
        </p:nvSpPr>
        <p:spPr>
          <a:xfrm>
            <a:off x="5509275" y="1966470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idx="16" hasCustomPrompt="1"/>
          </p:nvPr>
        </p:nvSpPr>
        <p:spPr>
          <a:xfrm>
            <a:off x="4690225" y="2716450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7"/>
          </p:nvPr>
        </p:nvSpPr>
        <p:spPr>
          <a:xfrm>
            <a:off x="5509275" y="2716452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8"/>
          </p:nvPr>
        </p:nvSpPr>
        <p:spPr>
          <a:xfrm>
            <a:off x="5509275" y="3048548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19" hasCustomPrompt="1"/>
          </p:nvPr>
        </p:nvSpPr>
        <p:spPr>
          <a:xfrm>
            <a:off x="4690225" y="3798525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20"/>
          </p:nvPr>
        </p:nvSpPr>
        <p:spPr>
          <a:xfrm>
            <a:off x="5509275" y="3798529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21"/>
          </p:nvPr>
        </p:nvSpPr>
        <p:spPr>
          <a:xfrm>
            <a:off x="5509275" y="4130625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-371475" y="464675"/>
            <a:ext cx="100014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1647475" y="1832700"/>
            <a:ext cx="58485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4138675" y="3431425"/>
            <a:ext cx="31488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5" r:id="rId19"/>
    <p:sldLayoutId id="2147483676" r:id="rId20"/>
    <p:sldLayoutId id="2147483678" r:id="rId21"/>
    <p:sldLayoutId id="2147483680" r:id="rId22"/>
    <p:sldLayoutId id="2147483681" r:id="rId23"/>
    <p:sldLayoutId id="2147483682" r:id="rId24"/>
    <p:sldLayoutId id="2147483683" r:id="rId25"/>
    <p:sldLayoutId id="2147483685" r:id="rId26"/>
    <p:sldLayoutId id="2147483686" r:id="rId27"/>
    <p:sldLayoutId id="2147483688" r:id="rId28"/>
    <p:sldLayoutId id="2147483689" r:id="rId29"/>
    <p:sldLayoutId id="2147483690" r:id="rId30"/>
    <p:sldLayoutId id="2147483692" r:id="rId31"/>
    <p:sldLayoutId id="2147483693" r:id="rId32"/>
    <p:sldLayoutId id="2147483694" r:id="rId33"/>
    <p:sldLayoutId id="2147483695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s://www.google.com/url?sa=i&amp;url=https%3A%2F%2Fwww.istockphoto.com%2Fphotos%2Flisteria-monocytogenes" TargetMode="External"/><Relationship Id="rId1" Type="http://schemas.openxmlformats.org/officeDocument/2006/relationships/slideLayout" Target="../slideLayouts/slideLayout14.xml"/><Relationship Id="rId6" Type="http://schemas.microsoft.com/office/2007/relationships/hdphoto" Target="../media/hdphoto3.wdp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5" Type="http://schemas.openxmlformats.org/officeDocument/2006/relationships/hyperlink" Target="https://microbe-canvas.com/Bacteria.php?p=1239" TargetMode="External"/><Relationship Id="rId10" Type="http://schemas.microsoft.com/office/2007/relationships/hdphoto" Target="../media/hdphoto1.wdp"/><Relationship Id="rId4" Type="http://schemas.microsoft.com/office/2007/relationships/hdphoto" Target="../media/hdphoto2.wdp"/><Relationship Id="rId9" Type="http://schemas.openxmlformats.org/officeDocument/2006/relationships/image" Target="../media/image10.png"/><Relationship Id="rId14" Type="http://schemas.openxmlformats.org/officeDocument/2006/relationships/hyperlink" Target="https://www.google.com/url?sa=i&amp;url=https%3A%2F%2Fen.wikipedia.org%2Fwiki%2FEnterococcus_faecali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anu.readthedocs.io/en/latest/tutorial.html#canu-the-comman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ioconductor.org/packages/devel/bioc/vignettes/DESeq2/inst/doc/DESeq2.html#htseq-count-input" TargetMode="External"/><Relationship Id="rId5" Type="http://schemas.openxmlformats.org/officeDocument/2006/relationships/hyperlink" Target="https://support.illumina.com/bulletins/2016/04/fastq-files-explained.html" TargetMode="External"/><Relationship Id="rId4" Type="http://schemas.openxmlformats.org/officeDocument/2006/relationships/hyperlink" Target="https://cab.spbu.ru/files/release3.14.0/manual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9"/>
          <p:cNvSpPr txBox="1">
            <a:spLocks noGrp="1"/>
          </p:cNvSpPr>
          <p:nvPr>
            <p:ph type="ctrTitle"/>
          </p:nvPr>
        </p:nvSpPr>
        <p:spPr>
          <a:xfrm>
            <a:off x="3200400" y="757182"/>
            <a:ext cx="577215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Genome Assembly and Differential Expression of Enterococcus faecium E745</a:t>
            </a:r>
            <a:endParaRPr sz="3200" dirty="0"/>
          </a:p>
        </p:txBody>
      </p:sp>
      <p:sp>
        <p:nvSpPr>
          <p:cNvPr id="401" name="Google Shape;401;p59"/>
          <p:cNvSpPr txBox="1">
            <a:spLocks noGrp="1"/>
          </p:cNvSpPr>
          <p:nvPr>
            <p:ph type="subTitle" idx="1"/>
          </p:nvPr>
        </p:nvSpPr>
        <p:spPr>
          <a:xfrm>
            <a:off x="3861707" y="3410107"/>
            <a:ext cx="4955721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/>
              <a:t>Paper I – RNA-</a:t>
            </a:r>
            <a:r>
              <a:rPr lang="sv-SE" sz="1400" dirty="0" err="1"/>
              <a:t>seq</a:t>
            </a:r>
            <a:r>
              <a:rPr lang="sv-SE" sz="1400" dirty="0"/>
              <a:t> and </a:t>
            </a:r>
            <a:r>
              <a:rPr lang="sv-SE" sz="1400" dirty="0" err="1"/>
              <a:t>Tn-seq</a:t>
            </a:r>
            <a:r>
              <a:rPr lang="sv-SE" sz="1400" dirty="0"/>
              <a:t> </a:t>
            </a:r>
            <a:r>
              <a:rPr lang="sv-SE" sz="1400" dirty="0" err="1"/>
              <a:t>reveal</a:t>
            </a:r>
            <a:r>
              <a:rPr lang="sv-SE" sz="1400" dirty="0"/>
              <a:t> </a:t>
            </a:r>
            <a:r>
              <a:rPr lang="sv-SE" sz="1400" dirty="0" err="1"/>
              <a:t>fitness</a:t>
            </a:r>
            <a:r>
              <a:rPr lang="sv-SE" sz="1400" dirty="0"/>
              <a:t> determinants </a:t>
            </a:r>
            <a:r>
              <a:rPr lang="sv-SE" sz="1400" dirty="0" err="1"/>
              <a:t>of</a:t>
            </a:r>
            <a:r>
              <a:rPr lang="sv-SE" sz="1400" dirty="0"/>
              <a:t> </a:t>
            </a:r>
            <a:r>
              <a:rPr lang="sv-SE" sz="1400" dirty="0" err="1"/>
              <a:t>vancomycin-resistant</a:t>
            </a:r>
            <a:r>
              <a:rPr lang="sv-SE" sz="1400" dirty="0"/>
              <a:t> </a:t>
            </a:r>
            <a:r>
              <a:rPr lang="sv-SE" sz="1400" dirty="0" err="1"/>
              <a:t>Enterococcus</a:t>
            </a:r>
            <a:r>
              <a:rPr lang="sv-SE" sz="1400" dirty="0"/>
              <a:t> </a:t>
            </a:r>
            <a:r>
              <a:rPr lang="sv-SE" sz="1400" dirty="0" err="1"/>
              <a:t>faecium</a:t>
            </a:r>
            <a:r>
              <a:rPr lang="sv-SE" sz="1400" dirty="0"/>
              <a:t> </a:t>
            </a:r>
            <a:r>
              <a:rPr lang="sv-SE" sz="1400" dirty="0" err="1"/>
              <a:t>during</a:t>
            </a:r>
            <a:r>
              <a:rPr lang="sv-SE" sz="1400" dirty="0"/>
              <a:t> </a:t>
            </a:r>
            <a:r>
              <a:rPr lang="sv-SE" sz="1400" dirty="0" err="1"/>
              <a:t>growth</a:t>
            </a:r>
            <a:r>
              <a:rPr lang="sv-SE" sz="1400" dirty="0"/>
              <a:t> in human serum (Zhang </a:t>
            </a:r>
            <a:r>
              <a:rPr lang="sv-SE" sz="1400" i="1" dirty="0"/>
              <a:t>et al. </a:t>
            </a:r>
            <a:r>
              <a:rPr lang="sv-SE" sz="1400" dirty="0"/>
              <a:t>2017)</a:t>
            </a:r>
            <a:endParaRPr sz="1400" dirty="0"/>
          </a:p>
        </p:txBody>
      </p:sp>
      <p:cxnSp>
        <p:nvCxnSpPr>
          <p:cNvPr id="402" name="Google Shape;402;p59"/>
          <p:cNvCxnSpPr/>
          <p:nvPr/>
        </p:nvCxnSpPr>
        <p:spPr>
          <a:xfrm rot="10800000" flipH="1">
            <a:off x="7149008" y="3073003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>
            <a:spLocks noGrp="1"/>
          </p:cNvSpPr>
          <p:nvPr>
            <p:ph type="title"/>
          </p:nvPr>
        </p:nvSpPr>
        <p:spPr>
          <a:xfrm>
            <a:off x="2474400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</a:t>
            </a:r>
            <a:endParaRPr dirty="0"/>
          </a:p>
        </p:txBody>
      </p:sp>
      <p:sp>
        <p:nvSpPr>
          <p:cNvPr id="491" name="Google Shape;491;p71"/>
          <p:cNvSpPr txBox="1">
            <a:spLocks noGrp="1"/>
          </p:cNvSpPr>
          <p:nvPr>
            <p:ph type="subTitle" idx="3"/>
          </p:nvPr>
        </p:nvSpPr>
        <p:spPr>
          <a:xfrm>
            <a:off x="3426536" y="2425852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/>
              <a:t>MUMmerPlot</a:t>
            </a:r>
            <a:endParaRPr sz="2400" dirty="0"/>
          </a:p>
        </p:txBody>
      </p:sp>
      <p:sp>
        <p:nvSpPr>
          <p:cNvPr id="492" name="Google Shape;492;p71"/>
          <p:cNvSpPr txBox="1">
            <a:spLocks noGrp="1"/>
          </p:cNvSpPr>
          <p:nvPr>
            <p:ph type="subTitle" idx="1"/>
          </p:nvPr>
        </p:nvSpPr>
        <p:spPr>
          <a:xfrm>
            <a:off x="6143817" y="2425852"/>
            <a:ext cx="2096333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QUAST</a:t>
            </a:r>
            <a:endParaRPr sz="2400" dirty="0"/>
          </a:p>
        </p:txBody>
      </p:sp>
      <p:sp>
        <p:nvSpPr>
          <p:cNvPr id="495" name="Google Shape;495;p71"/>
          <p:cNvSpPr txBox="1">
            <a:spLocks noGrp="1"/>
          </p:cNvSpPr>
          <p:nvPr>
            <p:ph type="subTitle" idx="5"/>
          </p:nvPr>
        </p:nvSpPr>
        <p:spPr>
          <a:xfrm>
            <a:off x="827983" y="2425852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BCF</a:t>
            </a:r>
            <a:endParaRPr sz="2400" dirty="0"/>
          </a:p>
        </p:txBody>
      </p:sp>
      <p:cxnSp>
        <p:nvCxnSpPr>
          <p:cNvPr id="513" name="Google Shape;513;p71"/>
          <p:cNvCxnSpPr/>
          <p:nvPr/>
        </p:nvCxnSpPr>
        <p:spPr>
          <a:xfrm rot="10800000" flipH="1">
            <a:off x="4183283" y="1428302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Subtitle 3">
            <a:extLst>
              <a:ext uri="{FF2B5EF4-FFF2-40B4-BE49-F238E27FC236}">
                <a16:creationId xmlns:a16="http://schemas.microsoft.com/office/drawing/2014/main" id="{34B2BC4D-042F-A24E-99EC-45EF1526B164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4C17422-A098-E44B-B1CE-06830562F0C6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BFCAD9C-8B17-EA45-91ED-9C8D9499C39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4964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0" build="p"/>
      <p:bldP spid="492" grpId="0" build="p"/>
      <p:bldP spid="49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90;p71">
            <a:extLst>
              <a:ext uri="{FF2B5EF4-FFF2-40B4-BE49-F238E27FC236}">
                <a16:creationId xmlns:a16="http://schemas.microsoft.com/office/drawing/2014/main" id="{F1F53277-7F99-B94E-9603-E014C9DA7C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4400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QUAST report</a:t>
            </a:r>
            <a:endParaRPr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93A0E1-095D-A24B-AEAF-0EC085BB7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67" y="572398"/>
            <a:ext cx="2497557" cy="1602858"/>
          </a:xfrm>
          <a:prstGeom prst="rect">
            <a:avLst/>
          </a:prstGeom>
        </p:spPr>
      </p:pic>
      <p:sp>
        <p:nvSpPr>
          <p:cNvPr id="6" name="Google Shape;496;p71">
            <a:extLst>
              <a:ext uri="{FF2B5EF4-FFF2-40B4-BE49-F238E27FC236}">
                <a16:creationId xmlns:a16="http://schemas.microsoft.com/office/drawing/2014/main" id="{A37D14A1-56A8-5548-8F7D-C5ED145D9B61}"/>
              </a:ext>
            </a:extLst>
          </p:cNvPr>
          <p:cNvSpPr txBox="1">
            <a:spLocks/>
          </p:cNvSpPr>
          <p:nvPr/>
        </p:nvSpPr>
        <p:spPr>
          <a:xfrm>
            <a:off x="90376" y="572398"/>
            <a:ext cx="4195199" cy="11176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Article:</a:t>
            </a:r>
          </a:p>
          <a:p>
            <a:r>
              <a:rPr lang="en-GB" dirty="0">
                <a:solidFill>
                  <a:schemeClr val="tx1"/>
                </a:solidFill>
              </a:rPr>
              <a:t>1 circular chromosome: 2.764Mb</a:t>
            </a:r>
          </a:p>
          <a:p>
            <a:r>
              <a:rPr lang="en-GB" dirty="0">
                <a:solidFill>
                  <a:schemeClr val="tx1"/>
                </a:solidFill>
              </a:rPr>
              <a:t>6 plasmids: 9.3 - 223.7kbp</a:t>
            </a:r>
          </a:p>
          <a:p>
            <a:r>
              <a:rPr lang="en-GB" dirty="0">
                <a:solidFill>
                  <a:schemeClr val="tx1"/>
                </a:solidFill>
              </a:rPr>
              <a:t>Total length: 3.168Mb</a:t>
            </a:r>
          </a:p>
          <a:p>
            <a:r>
              <a:rPr lang="en-GB" dirty="0">
                <a:solidFill>
                  <a:schemeClr val="tx1"/>
                </a:solidFill>
              </a:rPr>
              <a:t>3095 predicted coding sequences 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59D42-ADD6-FD4F-9CC3-149DBA14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6" y="2221400"/>
            <a:ext cx="6985127" cy="21581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A08874-EA56-FE43-813D-B9951875D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241" y="1624620"/>
            <a:ext cx="9144000" cy="27456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385143" y="1369609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Annotation</a:t>
            </a:r>
            <a:br>
              <a:rPr lang="en" sz="6600" dirty="0"/>
            </a:br>
            <a:r>
              <a:rPr lang="en" sz="4400" dirty="0" err="1"/>
              <a:t>Prokka</a:t>
            </a:r>
            <a:endParaRPr sz="6600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048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9"/>
          <p:cNvSpPr txBox="1">
            <a:spLocks noGrp="1"/>
          </p:cNvSpPr>
          <p:nvPr>
            <p:ph type="title"/>
          </p:nvPr>
        </p:nvSpPr>
        <p:spPr>
          <a:xfrm>
            <a:off x="1942567" y="77778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Prokka</a:t>
            </a:r>
            <a:r>
              <a:rPr lang="en" dirty="0"/>
              <a:t> annotation</a:t>
            </a:r>
            <a:endParaRPr dirty="0"/>
          </a:p>
        </p:txBody>
      </p:sp>
      <p:cxnSp>
        <p:nvCxnSpPr>
          <p:cNvPr id="905" name="Google Shape;905;p99"/>
          <p:cNvCxnSpPr/>
          <p:nvPr/>
        </p:nvCxnSpPr>
        <p:spPr>
          <a:xfrm rot="10800000" flipH="1">
            <a:off x="5406075" y="144438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" name="Google Shape;1183;p117">
            <a:extLst>
              <a:ext uri="{FF2B5EF4-FFF2-40B4-BE49-F238E27FC236}">
                <a16:creationId xmlns:a16="http://schemas.microsoft.com/office/drawing/2014/main" id="{C60F9E15-5DD6-B04F-9D8C-D971C8B0A9E7}"/>
              </a:ext>
            </a:extLst>
          </p:cNvPr>
          <p:cNvGrpSpPr/>
          <p:nvPr/>
        </p:nvGrpSpPr>
        <p:grpSpPr>
          <a:xfrm>
            <a:off x="2472071" y="519967"/>
            <a:ext cx="6581552" cy="4103566"/>
            <a:chOff x="2807100" y="2032460"/>
            <a:chExt cx="3529800" cy="2471589"/>
          </a:xfrm>
        </p:grpSpPr>
        <p:sp>
          <p:nvSpPr>
            <p:cNvPr id="59" name="Google Shape;1184;p117">
              <a:extLst>
                <a:ext uri="{FF2B5EF4-FFF2-40B4-BE49-F238E27FC236}">
                  <a16:creationId xmlns:a16="http://schemas.microsoft.com/office/drawing/2014/main" id="{7D89E304-158C-8F4B-BD48-86E786CE2899}"/>
                </a:ext>
              </a:extLst>
            </p:cNvPr>
            <p:cNvSpPr/>
            <p:nvPr/>
          </p:nvSpPr>
          <p:spPr>
            <a:xfrm>
              <a:off x="2807100" y="2032460"/>
              <a:ext cx="3529800" cy="20856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5;p117">
              <a:extLst>
                <a:ext uri="{FF2B5EF4-FFF2-40B4-BE49-F238E27FC236}">
                  <a16:creationId xmlns:a16="http://schemas.microsoft.com/office/drawing/2014/main" id="{7DAB955C-0D05-7A4E-AB4E-7869F6CE3D9C}"/>
                </a:ext>
              </a:extLst>
            </p:cNvPr>
            <p:cNvSpPr/>
            <p:nvPr/>
          </p:nvSpPr>
          <p:spPr>
            <a:xfrm>
              <a:off x="2952000" y="2162785"/>
              <a:ext cx="3246000" cy="1825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86;p117">
              <a:extLst>
                <a:ext uri="{FF2B5EF4-FFF2-40B4-BE49-F238E27FC236}">
                  <a16:creationId xmlns:a16="http://schemas.microsoft.com/office/drawing/2014/main" id="{99BF45FD-4044-5742-B082-DC33842A7A5B}"/>
                </a:ext>
              </a:extLst>
            </p:cNvPr>
            <p:cNvSpPr/>
            <p:nvPr/>
          </p:nvSpPr>
          <p:spPr>
            <a:xfrm>
              <a:off x="3771958" y="4410149"/>
              <a:ext cx="1606200" cy="93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87;p117">
              <a:extLst>
                <a:ext uri="{FF2B5EF4-FFF2-40B4-BE49-F238E27FC236}">
                  <a16:creationId xmlns:a16="http://schemas.microsoft.com/office/drawing/2014/main" id="{BA1355FC-9E69-0944-BE1B-68E245C167F6}"/>
                </a:ext>
              </a:extLst>
            </p:cNvPr>
            <p:cNvSpPr/>
            <p:nvPr/>
          </p:nvSpPr>
          <p:spPr>
            <a:xfrm>
              <a:off x="4090125" y="4118060"/>
              <a:ext cx="969600" cy="292200"/>
            </a:xfrm>
            <a:prstGeom prst="trapezoid">
              <a:avLst>
                <a:gd name="adj" fmla="val 25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463;p67">
            <a:extLst>
              <a:ext uri="{FF2B5EF4-FFF2-40B4-BE49-F238E27FC236}">
                <a16:creationId xmlns:a16="http://schemas.microsoft.com/office/drawing/2014/main" id="{E531138B-E686-D144-8E70-544ABBCB9113}"/>
              </a:ext>
            </a:extLst>
          </p:cNvPr>
          <p:cNvSpPr txBox="1">
            <a:spLocks/>
          </p:cNvSpPr>
          <p:nvPr/>
        </p:nvSpPr>
        <p:spPr>
          <a:xfrm>
            <a:off x="478465" y="1409441"/>
            <a:ext cx="1993606" cy="1901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Findings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rRNA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tRNA</a:t>
            </a:r>
            <a:endParaRPr lang="sv-S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tmRNA</a:t>
            </a:r>
            <a:endParaRPr lang="sv-S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2400" b="1" dirty="0">
                <a:solidFill>
                  <a:schemeClr val="bg1">
                    <a:lumMod val="50000"/>
                  </a:schemeClr>
                </a:solidFill>
              </a:rPr>
              <a:t>CDS </a:t>
            </a:r>
            <a:r>
              <a:rPr lang="sv-SE" sz="1800" b="1" dirty="0">
                <a:solidFill>
                  <a:schemeClr val="bg1">
                    <a:lumMod val="50000"/>
                  </a:schemeClr>
                </a:solidFill>
              </a:rPr>
              <a:t>(3126)</a:t>
            </a:r>
          </a:p>
        </p:txBody>
      </p:sp>
      <p:sp>
        <p:nvSpPr>
          <p:cNvPr id="11" name="Google Shape;463;p67">
            <a:extLst>
              <a:ext uri="{FF2B5EF4-FFF2-40B4-BE49-F238E27FC236}">
                <a16:creationId xmlns:a16="http://schemas.microsoft.com/office/drawing/2014/main" id="{94502F85-67C9-7C44-B0B0-54A81493522B}"/>
              </a:ext>
            </a:extLst>
          </p:cNvPr>
          <p:cNvSpPr txBox="1">
            <a:spLocks/>
          </p:cNvSpPr>
          <p:nvPr/>
        </p:nvSpPr>
        <p:spPr>
          <a:xfrm>
            <a:off x="4864358" y="3382997"/>
            <a:ext cx="3801177" cy="312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Aft>
                <a:spcPts val="600"/>
              </a:spcAft>
            </a:pP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(Artemis)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0A6C08-7B54-6740-A57E-DBBCF77E3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2" b="57701"/>
          <a:stretch/>
        </p:blipFill>
        <p:spPr>
          <a:xfrm>
            <a:off x="2822331" y="1687006"/>
            <a:ext cx="5843204" cy="1134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AD9E83-7556-F84F-844A-468A1A726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51" b="10159"/>
          <a:stretch/>
        </p:blipFill>
        <p:spPr>
          <a:xfrm>
            <a:off x="2822331" y="2850084"/>
            <a:ext cx="5843204" cy="5636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385143" y="1369609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Synteny</a:t>
            </a:r>
            <a:br>
              <a:rPr lang="en" sz="6600" dirty="0"/>
            </a:br>
            <a:r>
              <a:rPr lang="en" sz="2000" dirty="0"/>
              <a:t>Align, compare</a:t>
            </a:r>
            <a:endParaRPr sz="6600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937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>
            <a:spLocks noGrp="1"/>
          </p:cNvSpPr>
          <p:nvPr>
            <p:ph type="title"/>
          </p:nvPr>
        </p:nvSpPr>
        <p:spPr>
          <a:xfrm>
            <a:off x="2270687" y="595655"/>
            <a:ext cx="4787265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Synteny – E. faecium</a:t>
            </a:r>
            <a:endParaRPr dirty="0"/>
          </a:p>
        </p:txBody>
      </p:sp>
      <p:sp>
        <p:nvSpPr>
          <p:cNvPr id="491" name="Google Shape;491;p71"/>
          <p:cNvSpPr txBox="1">
            <a:spLocks noGrp="1"/>
          </p:cNvSpPr>
          <p:nvPr>
            <p:ph type="subTitle" idx="3"/>
          </p:nvPr>
        </p:nvSpPr>
        <p:spPr>
          <a:xfrm>
            <a:off x="3395575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E. </a:t>
            </a:r>
            <a:r>
              <a:rPr lang="en" dirty="0" err="1"/>
              <a:t>casseliflavus</a:t>
            </a:r>
            <a:endParaRPr dirty="0"/>
          </a:p>
        </p:txBody>
      </p:sp>
      <p:sp>
        <p:nvSpPr>
          <p:cNvPr id="492" name="Google Shape;492;p71"/>
          <p:cNvSpPr txBox="1">
            <a:spLocks noGrp="1"/>
          </p:cNvSpPr>
          <p:nvPr>
            <p:ph type="subTitle" idx="1"/>
          </p:nvPr>
        </p:nvSpPr>
        <p:spPr>
          <a:xfrm>
            <a:off x="5891150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L. monocytogenes</a:t>
            </a:r>
            <a:endParaRPr dirty="0"/>
          </a:p>
        </p:txBody>
      </p:sp>
      <p:sp>
        <p:nvSpPr>
          <p:cNvPr id="495" name="Google Shape;495;p71"/>
          <p:cNvSpPr txBox="1">
            <a:spLocks noGrp="1"/>
          </p:cNvSpPr>
          <p:nvPr>
            <p:ph type="subTitle" idx="5"/>
          </p:nvPr>
        </p:nvSpPr>
        <p:spPr>
          <a:xfrm>
            <a:off x="896050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E. faecalis</a:t>
            </a:r>
            <a:endParaRPr dirty="0"/>
          </a:p>
        </p:txBody>
      </p:sp>
      <p:cxnSp>
        <p:nvCxnSpPr>
          <p:cNvPr id="513" name="Google Shape;513;p71"/>
          <p:cNvCxnSpPr/>
          <p:nvPr/>
        </p:nvCxnSpPr>
        <p:spPr>
          <a:xfrm rot="10800000" flipH="1">
            <a:off x="4178125" y="1255364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0" name="Picture 6" descr="147 Listeria Monocytogenes Stock Photos, Pictures &amp; Royalty-Free Images">
            <a:extLst>
              <a:ext uri="{FF2B5EF4-FFF2-40B4-BE49-F238E27FC236}">
                <a16:creationId xmlns:a16="http://schemas.microsoft.com/office/drawing/2014/main" id="{5822D4A0-9EF0-404B-8C7D-A45A6426A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7" b="92647" l="9804" r="89706">
                        <a14:foregroundMark x1="51144" y1="8007" x2="51144" y2="8007"/>
                        <a14:foregroundMark x1="54248" y1="91340" x2="54248" y2="91340"/>
                        <a14:foregroundMark x1="54575" y1="92647" x2="54575" y2="92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77258">
            <a:off x="6504939" y="1400090"/>
            <a:ext cx="1399174" cy="139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220FB04-B35F-8740-BDBB-C737222098F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FECCE2-8AD2-5C4E-99CF-A6392C0A3453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032" name="Picture 8" descr="Enterococcus casseliflavus">
            <a:extLst>
              <a:ext uri="{FF2B5EF4-FFF2-40B4-BE49-F238E27FC236}">
                <a16:creationId xmlns:a16="http://schemas.microsoft.com/office/drawing/2014/main" id="{6111D431-E718-6945-9746-1211CAF4F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27" b="52273" l="4000" r="38000">
                        <a14:foregroundMark x1="24286" y1="7727" x2="24286" y2="7727"/>
                        <a14:foregroundMark x1="10000" y1="10455" x2="10000" y2="10455"/>
                        <a14:foregroundMark x1="36571" y1="18636" x2="36571" y2="18636"/>
                        <a14:foregroundMark x1="38000" y1="42273" x2="38000" y2="42273"/>
                        <a14:backgroundMark x1="12000" y1="25455" x2="12000" y2="25455"/>
                        <a14:backgroundMark x1="10571" y1="19091" x2="10571" y2="19091"/>
                        <a14:backgroundMark x1="19143" y1="24091" x2="19143" y2="24091"/>
                        <a14:backgroundMark x1="24286" y1="23182" x2="24286" y2="23182"/>
                        <a14:backgroundMark x1="19429" y1="35000" x2="19429" y2="35000"/>
                        <a14:backgroundMark x1="22857" y1="47273" x2="22857" y2="47273"/>
                        <a14:backgroundMark x1="30286" y1="44545" x2="30286" y2="44545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35" r="57531" b="42265"/>
          <a:stretch/>
        </p:blipFill>
        <p:spPr bwMode="auto">
          <a:xfrm>
            <a:off x="3815326" y="1385687"/>
            <a:ext cx="1434612" cy="115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nterococcus faecalis - Wikipedia">
            <a:extLst>
              <a:ext uri="{FF2B5EF4-FFF2-40B4-BE49-F238E27FC236}">
                <a16:creationId xmlns:a16="http://schemas.microsoft.com/office/drawing/2014/main" id="{0F87B840-9C56-4747-B8FB-8D41D5108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89" b="89993" l="8532" r="89932">
                        <a14:foregroundMark x1="60495" y1="7889" x2="60495" y2="7889"/>
                        <a14:foregroundMark x1="8532" y1="64134" x2="8532" y2="64134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8209">
            <a:off x="1339084" y="1474735"/>
            <a:ext cx="992586" cy="115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FFC2445-4F9C-FF42-8497-337FE7D0707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3223" b="79003" l="47536" r="68200">
                        <a14:foregroundMark x1="61800" y1="60267" x2="61800" y2="60267"/>
                        <a14:foregroundMark x1="63000" y1="58400" x2="64600" y2="58133"/>
                        <a14:foregroundMark x1="53600" y1="66667" x2="50000" y2="76267"/>
                        <a14:foregroundMark x1="50800" y1="76267" x2="57400" y2="71200"/>
                        <a14:foregroundMark x1="57400" y1="65067" x2="61600" y2="56533"/>
                      </a14:backgroundRemoval>
                    </a14:imgEffect>
                  </a14:imgLayer>
                </a14:imgProps>
              </a:ext>
            </a:extLst>
          </a:blip>
          <a:srcRect l="44953" t="50000" r="29217" b="17774"/>
          <a:stretch/>
        </p:blipFill>
        <p:spPr>
          <a:xfrm rot="20772202" flipH="1">
            <a:off x="6739156" y="388714"/>
            <a:ext cx="1289764" cy="1203595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8541274-C195-524B-A88D-25BF6AB8E3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3751" y="3033655"/>
            <a:ext cx="2693860" cy="1077544"/>
          </a:xfrm>
          <a:prstGeom prst="rect">
            <a:avLst/>
          </a:prstGeom>
        </p:spPr>
      </p:pic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1A91982-607C-F34E-8C93-2DA9FBAD73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898" y="3016317"/>
            <a:ext cx="2827677" cy="1131071"/>
          </a:xfrm>
          <a:prstGeom prst="rect">
            <a:avLst/>
          </a:prstGeom>
        </p:spPr>
      </p:pic>
      <p:pic>
        <p:nvPicPr>
          <p:cNvPr id="13" name="Picture 1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6152716-5CC9-9640-8AD6-CB4377C01F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1106" y="3033655"/>
            <a:ext cx="2693860" cy="1077544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613B1483-864C-F841-8BEC-9A60D4766BB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89035" y="3934762"/>
            <a:ext cx="7965932" cy="944151"/>
          </a:xfrm>
        </p:spPr>
        <p:txBody>
          <a:bodyPr/>
          <a:lstStyle/>
          <a:p>
            <a:r>
              <a:rPr lang="en-SE" dirty="0"/>
              <a:t>blastn alignment of whole genome. Visualized with Artemis ACT</a:t>
            </a:r>
          </a:p>
          <a:p>
            <a:endParaRPr lang="en-SE" sz="300" dirty="0"/>
          </a:p>
          <a:p>
            <a:pPr marL="0" lvl="0" indent="0" algn="r"/>
            <a:r>
              <a:rPr lang="en-SE" sz="700" dirty="0"/>
              <a:t>(Photos: </a:t>
            </a:r>
            <a:r>
              <a:rPr lang="sv-SE" sz="700" dirty="0">
                <a:hlinkClick r:id="rId14"/>
              </a:rPr>
              <a:t>https://www.google.com/url?sa=i&amp;url=https%3A%2F%2Fen.wikipedia.org%2Fwiki%2FEnterococcus_faecalis</a:t>
            </a:r>
            <a:endParaRPr lang="sv-SE" sz="700" dirty="0"/>
          </a:p>
          <a:p>
            <a:pPr marL="0" lvl="0" indent="0" algn="r"/>
            <a:r>
              <a:rPr lang="en-GB" sz="700" dirty="0">
                <a:hlinkClick r:id="rId15"/>
              </a:rPr>
              <a:t>https://microbe-canvas.com/Bacteria.php?p=1239</a:t>
            </a:r>
            <a:endParaRPr lang="en-GB" sz="700" dirty="0"/>
          </a:p>
          <a:p>
            <a:pPr marL="0" lvl="0" indent="0" algn="r"/>
            <a:r>
              <a:rPr lang="en-GB" sz="700" dirty="0">
                <a:hlinkClick r:id="rId16"/>
              </a:rPr>
              <a:t>https://www.google.com/url?sa=i&amp;url=https%3A%2F%2Fwww.istockphoto.com%2Fphotos%2Flisteria-monocytogenes</a:t>
            </a:r>
            <a:r>
              <a:rPr lang="en-GB" sz="700" dirty="0"/>
              <a:t>)</a:t>
            </a:r>
          </a:p>
          <a:p>
            <a:pPr marL="0" lvl="0" indent="0" algn="r"/>
            <a:endParaRPr lang="en-GB" sz="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>
            <a:spLocks noGrp="1"/>
          </p:cNvSpPr>
          <p:nvPr>
            <p:ph type="title"/>
          </p:nvPr>
        </p:nvSpPr>
        <p:spPr>
          <a:xfrm>
            <a:off x="641839" y="633615"/>
            <a:ext cx="7860322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Synteny</a:t>
            </a:r>
            <a:endParaRPr dirty="0"/>
          </a:p>
        </p:txBody>
      </p:sp>
      <p:cxnSp>
        <p:nvCxnSpPr>
          <p:cNvPr id="513" name="Google Shape;513;p71"/>
          <p:cNvCxnSpPr/>
          <p:nvPr/>
        </p:nvCxnSpPr>
        <p:spPr>
          <a:xfrm rot="10800000" flipH="1">
            <a:off x="4180050" y="130107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613B1483-864C-F841-8BEC-9A60D4766BB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394167" y="4031113"/>
            <a:ext cx="6351815" cy="847800"/>
          </a:xfrm>
        </p:spPr>
        <p:txBody>
          <a:bodyPr/>
          <a:lstStyle/>
          <a:p>
            <a:r>
              <a:rPr lang="en-SE" dirty="0"/>
              <a:t>blastn alignment of whole genome. Visualized with Artemis ACT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FFC2445-4F9C-FF42-8497-337FE7D07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223" b="79003" l="47536" r="68200">
                        <a14:foregroundMark x1="61800" y1="60267" x2="61800" y2="60267"/>
                        <a14:foregroundMark x1="63000" y1="58400" x2="64600" y2="58133"/>
                        <a14:foregroundMark x1="53600" y1="66667" x2="50000" y2="76267"/>
                        <a14:foregroundMark x1="50800" y1="76267" x2="57400" y2="71200"/>
                        <a14:foregroundMark x1="57400" y1="65067" x2="61600" y2="56533"/>
                      </a14:backgroundRemoval>
                    </a14:imgEffect>
                  </a14:imgLayer>
                </a14:imgProps>
              </a:ext>
            </a:extLst>
          </a:blip>
          <a:srcRect l="44953" t="50000" r="29217" b="17774"/>
          <a:stretch/>
        </p:blipFill>
        <p:spPr>
          <a:xfrm rot="353304" flipH="1">
            <a:off x="7300253" y="698417"/>
            <a:ext cx="1289764" cy="1203595"/>
          </a:xfrm>
          <a:prstGeom prst="rect">
            <a:avLst/>
          </a:prstGeom>
        </p:spPr>
      </p:pic>
      <p:sp>
        <p:nvSpPr>
          <p:cNvPr id="23" name="Google Shape;495;p71">
            <a:extLst>
              <a:ext uri="{FF2B5EF4-FFF2-40B4-BE49-F238E27FC236}">
                <a16:creationId xmlns:a16="http://schemas.microsoft.com/office/drawing/2014/main" id="{D818A44D-D527-4C4A-AB0A-8CDFF124A48F}"/>
              </a:ext>
            </a:extLst>
          </p:cNvPr>
          <p:cNvSpPr txBox="1">
            <a:spLocks/>
          </p:cNvSpPr>
          <p:nvPr/>
        </p:nvSpPr>
        <p:spPr>
          <a:xfrm>
            <a:off x="2077072" y="1501128"/>
            <a:ext cx="4986004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None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GB" dirty="0"/>
              <a:t>E. faecium E745 vs Reference E. faecium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B52924E-F5B5-8A44-A2D9-27C83C702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223" b="79003" l="47536" r="68200">
                        <a14:foregroundMark x1="61800" y1="60267" x2="61800" y2="60267"/>
                        <a14:foregroundMark x1="63000" y1="58400" x2="64600" y2="58133"/>
                        <a14:foregroundMark x1="53600" y1="66667" x2="50000" y2="76267"/>
                        <a14:foregroundMark x1="50800" y1="76267" x2="57400" y2="71200"/>
                        <a14:foregroundMark x1="57400" y1="65067" x2="61600" y2="56533"/>
                      </a14:backgroundRemoval>
                    </a14:imgEffect>
                  </a14:imgLayer>
                </a14:imgProps>
              </a:ext>
            </a:extLst>
          </a:blip>
          <a:srcRect l="44953" t="50000" r="29217" b="17774"/>
          <a:stretch/>
        </p:blipFill>
        <p:spPr>
          <a:xfrm rot="18532935" flipH="1">
            <a:off x="7130203" y="1131797"/>
            <a:ext cx="1289764" cy="1203595"/>
          </a:xfrm>
          <a:prstGeom prst="rect">
            <a:avLst/>
          </a:prstGeom>
        </p:spPr>
      </p:pic>
      <p:pic>
        <p:nvPicPr>
          <p:cNvPr id="15" name="Picture 14" descr="A picture containing text, screenshot, computer, display&#10;&#10;Description automatically generated">
            <a:extLst>
              <a:ext uri="{FF2B5EF4-FFF2-40B4-BE49-F238E27FC236}">
                <a16:creationId xmlns:a16="http://schemas.microsoft.com/office/drawing/2014/main" id="{4E5BC2D8-D0D9-234E-9662-F21A8529F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04" y="1940448"/>
            <a:ext cx="5838092" cy="23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393935" y="1702384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Transcriptomics</a:t>
            </a:r>
            <a:br>
              <a:rPr lang="en" sz="6600" dirty="0"/>
            </a:br>
            <a:r>
              <a:rPr lang="en" sz="2000" dirty="0"/>
              <a:t>Mapping, counting reads, compare</a:t>
            </a:r>
            <a:br>
              <a:rPr lang="en" sz="2000" dirty="0"/>
            </a:br>
            <a:r>
              <a:rPr lang="en" sz="2000" dirty="0"/>
              <a:t>E. faecium in Medium vs Serum</a:t>
            </a:r>
            <a:endParaRPr sz="6600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483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>
            <a:spLocks noGrp="1"/>
          </p:cNvSpPr>
          <p:nvPr>
            <p:ph type="title"/>
          </p:nvPr>
        </p:nvSpPr>
        <p:spPr>
          <a:xfrm>
            <a:off x="1914206" y="896658"/>
            <a:ext cx="5315585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RNA seq </a:t>
            </a:r>
            <a:br>
              <a:rPr lang="en" dirty="0"/>
            </a:br>
            <a:r>
              <a:rPr lang="en" dirty="0"/>
              <a:t>(Medium vs Serum)</a:t>
            </a:r>
            <a:endParaRPr dirty="0"/>
          </a:p>
        </p:txBody>
      </p:sp>
      <p:sp>
        <p:nvSpPr>
          <p:cNvPr id="491" name="Google Shape;491;p71"/>
          <p:cNvSpPr txBox="1">
            <a:spLocks noGrp="1"/>
          </p:cNvSpPr>
          <p:nvPr>
            <p:ph type="subTitle" idx="3"/>
          </p:nvPr>
        </p:nvSpPr>
        <p:spPr>
          <a:xfrm>
            <a:off x="3397500" y="2211395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HTSeq</a:t>
            </a:r>
            <a:r>
              <a:rPr lang="en" dirty="0"/>
              <a:t> count</a:t>
            </a:r>
            <a:endParaRPr dirty="0"/>
          </a:p>
        </p:txBody>
      </p:sp>
      <p:sp>
        <p:nvSpPr>
          <p:cNvPr id="492" name="Google Shape;492;p71"/>
          <p:cNvSpPr txBox="1">
            <a:spLocks noGrp="1"/>
          </p:cNvSpPr>
          <p:nvPr>
            <p:ph type="subTitle" idx="1"/>
          </p:nvPr>
        </p:nvSpPr>
        <p:spPr>
          <a:xfrm>
            <a:off x="5969440" y="2070450"/>
            <a:ext cx="2096333" cy="473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DeSeq2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RStudio</a:t>
            </a:r>
            <a:endParaRPr dirty="0"/>
          </a:p>
        </p:txBody>
      </p:sp>
      <p:sp>
        <p:nvSpPr>
          <p:cNvPr id="493" name="Google Shape;493;p71"/>
          <p:cNvSpPr txBox="1">
            <a:spLocks noGrp="1"/>
          </p:cNvSpPr>
          <p:nvPr>
            <p:ph type="subTitle" idx="2"/>
          </p:nvPr>
        </p:nvSpPr>
        <p:spPr>
          <a:xfrm>
            <a:off x="6002499" y="2854597"/>
            <a:ext cx="2030217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Differential expression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Plots</a:t>
            </a:r>
            <a:endParaRPr sz="1600" b="1" dirty="0"/>
          </a:p>
        </p:txBody>
      </p:sp>
      <p:sp>
        <p:nvSpPr>
          <p:cNvPr id="494" name="Google Shape;494;p71"/>
          <p:cNvSpPr txBox="1">
            <a:spLocks noGrp="1"/>
          </p:cNvSpPr>
          <p:nvPr>
            <p:ph type="subTitle" idx="4"/>
          </p:nvPr>
        </p:nvSpPr>
        <p:spPr>
          <a:xfrm>
            <a:off x="3213359" y="2856883"/>
            <a:ext cx="2717281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Count </a:t>
            </a:r>
            <a:r>
              <a:rPr lang="sv-SE" dirty="0" err="1"/>
              <a:t>number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transcripts </a:t>
            </a:r>
            <a:r>
              <a:rPr lang="sv-SE" dirty="0" err="1"/>
              <a:t>mapped</a:t>
            </a:r>
            <a:r>
              <a:rPr lang="sv-SE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to </a:t>
            </a:r>
            <a:r>
              <a:rPr lang="sv-SE" dirty="0" err="1"/>
              <a:t>each</a:t>
            </a:r>
            <a:r>
              <a:rPr lang="sv-SE" dirty="0"/>
              <a:t> gene</a:t>
            </a:r>
            <a:endParaRPr dirty="0"/>
          </a:p>
        </p:txBody>
      </p:sp>
      <p:sp>
        <p:nvSpPr>
          <p:cNvPr id="495" name="Google Shape;495;p71"/>
          <p:cNvSpPr txBox="1">
            <a:spLocks noGrp="1"/>
          </p:cNvSpPr>
          <p:nvPr>
            <p:ph type="subTitle" idx="5"/>
          </p:nvPr>
        </p:nvSpPr>
        <p:spPr>
          <a:xfrm>
            <a:off x="949407" y="2082213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BWA </a:t>
            </a:r>
            <a:r>
              <a:rPr lang="en" sz="1400" dirty="0"/>
              <a:t>(index, mem)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Samtools</a:t>
            </a:r>
            <a:r>
              <a:rPr lang="en" dirty="0"/>
              <a:t> </a:t>
            </a:r>
            <a:r>
              <a:rPr lang="en" sz="1400" dirty="0"/>
              <a:t>(sort, index)</a:t>
            </a:r>
            <a:endParaRPr dirty="0"/>
          </a:p>
        </p:txBody>
      </p:sp>
      <p:sp>
        <p:nvSpPr>
          <p:cNvPr id="496" name="Google Shape;496;p71"/>
          <p:cNvSpPr txBox="1">
            <a:spLocks noGrp="1"/>
          </p:cNvSpPr>
          <p:nvPr>
            <p:ph type="subTitle" idx="6"/>
          </p:nvPr>
        </p:nvSpPr>
        <p:spPr>
          <a:xfrm>
            <a:off x="1111284" y="2854597"/>
            <a:ext cx="2019139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Mapping RNA reads onto genome assembly</a:t>
            </a:r>
            <a:endParaRPr dirty="0"/>
          </a:p>
        </p:txBody>
      </p:sp>
      <p:cxnSp>
        <p:nvCxnSpPr>
          <p:cNvPr id="513" name="Google Shape;513;p71"/>
          <p:cNvCxnSpPr/>
          <p:nvPr/>
        </p:nvCxnSpPr>
        <p:spPr>
          <a:xfrm rot="10800000" flipH="1">
            <a:off x="4193842" y="1639317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214AF-2837-6D40-9A7D-B720DB35D168}"/>
              </a:ext>
            </a:extLst>
          </p:cNvPr>
          <p:cNvSpPr/>
          <p:nvPr/>
        </p:nvSpPr>
        <p:spPr>
          <a:xfrm>
            <a:off x="3528156" y="1857934"/>
            <a:ext cx="2204002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41EA6EE-14B2-FE40-9654-9192E125EFAB}"/>
              </a:ext>
            </a:extLst>
          </p:cNvPr>
          <p:cNvSpPr/>
          <p:nvPr/>
        </p:nvSpPr>
        <p:spPr>
          <a:xfrm>
            <a:off x="949407" y="1842128"/>
            <a:ext cx="2420857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0F63C32-C535-7E43-A2B1-A0CF304DE89D}"/>
              </a:ext>
            </a:extLst>
          </p:cNvPr>
          <p:cNvSpPr/>
          <p:nvPr/>
        </p:nvSpPr>
        <p:spPr>
          <a:xfrm>
            <a:off x="5915607" y="1831497"/>
            <a:ext cx="2204002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6209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385143" y="1369609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Results</a:t>
            </a:r>
            <a:endParaRPr sz="6600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15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6"/>
          <p:cNvSpPr/>
          <p:nvPr/>
        </p:nvSpPr>
        <p:spPr>
          <a:xfrm>
            <a:off x="1089932" y="0"/>
            <a:ext cx="6964135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86"/>
          <p:cNvCxnSpPr/>
          <p:nvPr/>
        </p:nvCxnSpPr>
        <p:spPr>
          <a:xfrm rot="10800000" flipH="1">
            <a:off x="4180050" y="1154941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86"/>
          <p:cNvSpPr txBox="1">
            <a:spLocks noGrp="1"/>
          </p:cNvSpPr>
          <p:nvPr>
            <p:ph type="title"/>
          </p:nvPr>
        </p:nvSpPr>
        <p:spPr>
          <a:xfrm>
            <a:off x="1757400" y="337844"/>
            <a:ext cx="5629200" cy="947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2"/>
                </a:solidFill>
                <a:sym typeface="Raleway Thin"/>
              </a:rPr>
              <a:t>Overview</a:t>
            </a:r>
            <a:endParaRPr sz="4000" dirty="0"/>
          </a:p>
        </p:txBody>
      </p:sp>
      <p:sp>
        <p:nvSpPr>
          <p:cNvPr id="6" name="Google Shape;699;p86">
            <a:extLst>
              <a:ext uri="{FF2B5EF4-FFF2-40B4-BE49-F238E27FC236}">
                <a16:creationId xmlns:a16="http://schemas.microsoft.com/office/drawing/2014/main" id="{A3C80125-22EC-484F-8F9F-1A80F4BE1B97}"/>
              </a:ext>
            </a:extLst>
          </p:cNvPr>
          <p:cNvSpPr txBox="1">
            <a:spLocks/>
          </p:cNvSpPr>
          <p:nvPr/>
        </p:nvSpPr>
        <p:spPr>
          <a:xfrm>
            <a:off x="1757400" y="1462571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Introduction</a:t>
            </a:r>
          </a:p>
          <a:p>
            <a:pPr algn="l"/>
            <a:r>
              <a:rPr lang="en-GB" sz="1400" dirty="0">
                <a:solidFill>
                  <a:schemeClr val="dk2"/>
                </a:solidFill>
              </a:rPr>
              <a:t>Background and aim of study</a:t>
            </a:r>
            <a:endParaRPr lang="en-GB" sz="1400" dirty="0"/>
          </a:p>
        </p:txBody>
      </p:sp>
      <p:sp>
        <p:nvSpPr>
          <p:cNvPr id="8" name="Google Shape;699;p86">
            <a:extLst>
              <a:ext uri="{FF2B5EF4-FFF2-40B4-BE49-F238E27FC236}">
                <a16:creationId xmlns:a16="http://schemas.microsoft.com/office/drawing/2014/main" id="{B5D2E8BE-80FC-E346-8C66-727BC1B04091}"/>
              </a:ext>
            </a:extLst>
          </p:cNvPr>
          <p:cNvSpPr txBox="1">
            <a:spLocks/>
          </p:cNvSpPr>
          <p:nvPr/>
        </p:nvSpPr>
        <p:spPr>
          <a:xfrm>
            <a:off x="1089932" y="1498452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01</a:t>
            </a:r>
          </a:p>
        </p:txBody>
      </p:sp>
      <p:sp>
        <p:nvSpPr>
          <p:cNvPr id="9" name="Google Shape;699;p86">
            <a:extLst>
              <a:ext uri="{FF2B5EF4-FFF2-40B4-BE49-F238E27FC236}">
                <a16:creationId xmlns:a16="http://schemas.microsoft.com/office/drawing/2014/main" id="{16224D96-3A6D-CE43-8C29-22023788D4F2}"/>
              </a:ext>
            </a:extLst>
          </p:cNvPr>
          <p:cNvSpPr txBox="1">
            <a:spLocks/>
          </p:cNvSpPr>
          <p:nvPr/>
        </p:nvSpPr>
        <p:spPr>
          <a:xfrm>
            <a:off x="1757400" y="2351554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 err="1">
                <a:solidFill>
                  <a:schemeClr val="dk2"/>
                </a:solidFill>
              </a:rPr>
              <a:t>Preprocessing</a:t>
            </a:r>
            <a:endParaRPr lang="en-GB" sz="2400" dirty="0">
              <a:solidFill>
                <a:schemeClr val="dk2"/>
              </a:solidFill>
            </a:endParaRPr>
          </a:p>
          <a:p>
            <a:pPr algn="l"/>
            <a:r>
              <a:rPr lang="en-GB" sz="1400" dirty="0">
                <a:solidFill>
                  <a:schemeClr val="dk2"/>
                </a:solidFill>
              </a:rPr>
              <a:t>Quality control, trimming</a:t>
            </a:r>
            <a:endParaRPr lang="en-GB" sz="1400" dirty="0"/>
          </a:p>
        </p:txBody>
      </p:sp>
      <p:sp>
        <p:nvSpPr>
          <p:cNvPr id="10" name="Google Shape;699;p86">
            <a:extLst>
              <a:ext uri="{FF2B5EF4-FFF2-40B4-BE49-F238E27FC236}">
                <a16:creationId xmlns:a16="http://schemas.microsoft.com/office/drawing/2014/main" id="{AEBE1337-C8C7-CB44-ACE8-4D5CC4C8803E}"/>
              </a:ext>
            </a:extLst>
          </p:cNvPr>
          <p:cNvSpPr txBox="1">
            <a:spLocks/>
          </p:cNvSpPr>
          <p:nvPr/>
        </p:nvSpPr>
        <p:spPr>
          <a:xfrm>
            <a:off x="1089932" y="2376215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02</a:t>
            </a:r>
          </a:p>
        </p:txBody>
      </p:sp>
      <p:sp>
        <p:nvSpPr>
          <p:cNvPr id="11" name="Google Shape;699;p86">
            <a:extLst>
              <a:ext uri="{FF2B5EF4-FFF2-40B4-BE49-F238E27FC236}">
                <a16:creationId xmlns:a16="http://schemas.microsoft.com/office/drawing/2014/main" id="{93094722-9DC1-C542-9A91-7134EA529462}"/>
              </a:ext>
            </a:extLst>
          </p:cNvPr>
          <p:cNvSpPr txBox="1">
            <a:spLocks/>
          </p:cNvSpPr>
          <p:nvPr/>
        </p:nvSpPr>
        <p:spPr>
          <a:xfrm>
            <a:off x="1757400" y="3240537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Assembly</a:t>
            </a:r>
          </a:p>
          <a:p>
            <a:pPr algn="l"/>
            <a:r>
              <a:rPr lang="en-GB" sz="1400" dirty="0">
                <a:solidFill>
                  <a:schemeClr val="dk2"/>
                </a:solidFill>
              </a:rPr>
              <a:t>Different assemblers</a:t>
            </a:r>
            <a:endParaRPr lang="en-GB" sz="1400" dirty="0"/>
          </a:p>
        </p:txBody>
      </p:sp>
      <p:sp>
        <p:nvSpPr>
          <p:cNvPr id="12" name="Google Shape;699;p86">
            <a:extLst>
              <a:ext uri="{FF2B5EF4-FFF2-40B4-BE49-F238E27FC236}">
                <a16:creationId xmlns:a16="http://schemas.microsoft.com/office/drawing/2014/main" id="{8AA04F08-1969-7948-92E6-924FFDEF4DCD}"/>
              </a:ext>
            </a:extLst>
          </p:cNvPr>
          <p:cNvSpPr txBox="1">
            <a:spLocks/>
          </p:cNvSpPr>
          <p:nvPr/>
        </p:nvSpPr>
        <p:spPr>
          <a:xfrm>
            <a:off x="1138237" y="3253978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03</a:t>
            </a:r>
          </a:p>
        </p:txBody>
      </p:sp>
      <p:sp>
        <p:nvSpPr>
          <p:cNvPr id="13" name="Google Shape;699;p86">
            <a:extLst>
              <a:ext uri="{FF2B5EF4-FFF2-40B4-BE49-F238E27FC236}">
                <a16:creationId xmlns:a16="http://schemas.microsoft.com/office/drawing/2014/main" id="{C982A23C-F4B2-8B49-8C96-EE7D9998B4A4}"/>
              </a:ext>
            </a:extLst>
          </p:cNvPr>
          <p:cNvSpPr txBox="1">
            <a:spLocks/>
          </p:cNvSpPr>
          <p:nvPr/>
        </p:nvSpPr>
        <p:spPr>
          <a:xfrm>
            <a:off x="1757400" y="4129520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Annotation</a:t>
            </a:r>
          </a:p>
          <a:p>
            <a:pPr algn="l"/>
            <a:r>
              <a:rPr lang="en-GB" sz="1400" dirty="0">
                <a:solidFill>
                  <a:schemeClr val="dk2"/>
                </a:solidFill>
              </a:rPr>
              <a:t>Finding genes</a:t>
            </a:r>
            <a:endParaRPr lang="en-GB" sz="1400" dirty="0"/>
          </a:p>
        </p:txBody>
      </p:sp>
      <p:sp>
        <p:nvSpPr>
          <p:cNvPr id="14" name="Google Shape;699;p86">
            <a:extLst>
              <a:ext uri="{FF2B5EF4-FFF2-40B4-BE49-F238E27FC236}">
                <a16:creationId xmlns:a16="http://schemas.microsoft.com/office/drawing/2014/main" id="{A533D7BC-2024-AD4B-88CD-482390587B22}"/>
              </a:ext>
            </a:extLst>
          </p:cNvPr>
          <p:cNvSpPr txBox="1">
            <a:spLocks/>
          </p:cNvSpPr>
          <p:nvPr/>
        </p:nvSpPr>
        <p:spPr>
          <a:xfrm>
            <a:off x="1138237" y="4131741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04</a:t>
            </a:r>
          </a:p>
        </p:txBody>
      </p:sp>
      <p:sp>
        <p:nvSpPr>
          <p:cNvPr id="17" name="Google Shape;699;p86">
            <a:extLst>
              <a:ext uri="{FF2B5EF4-FFF2-40B4-BE49-F238E27FC236}">
                <a16:creationId xmlns:a16="http://schemas.microsoft.com/office/drawing/2014/main" id="{DC160CCC-A45C-E346-BD0A-F4B2FF4B169D}"/>
              </a:ext>
            </a:extLst>
          </p:cNvPr>
          <p:cNvSpPr txBox="1">
            <a:spLocks/>
          </p:cNvSpPr>
          <p:nvPr/>
        </p:nvSpPr>
        <p:spPr>
          <a:xfrm>
            <a:off x="5181636" y="1462571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/>
              <a:t>Synteny</a:t>
            </a:r>
          </a:p>
          <a:p>
            <a:pPr algn="l"/>
            <a:r>
              <a:rPr lang="en-GB" sz="1600" dirty="0"/>
              <a:t>Aligning different species</a:t>
            </a:r>
            <a:endParaRPr lang="en-GB" sz="1400" dirty="0"/>
          </a:p>
        </p:txBody>
      </p:sp>
      <p:sp>
        <p:nvSpPr>
          <p:cNvPr id="18" name="Google Shape;699;p86">
            <a:extLst>
              <a:ext uri="{FF2B5EF4-FFF2-40B4-BE49-F238E27FC236}">
                <a16:creationId xmlns:a16="http://schemas.microsoft.com/office/drawing/2014/main" id="{9F5ED4B6-4414-F74D-87A1-12F3471636ED}"/>
              </a:ext>
            </a:extLst>
          </p:cNvPr>
          <p:cNvSpPr txBox="1">
            <a:spLocks/>
          </p:cNvSpPr>
          <p:nvPr/>
        </p:nvSpPr>
        <p:spPr>
          <a:xfrm>
            <a:off x="4514168" y="1498452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05</a:t>
            </a:r>
          </a:p>
        </p:txBody>
      </p:sp>
      <p:sp>
        <p:nvSpPr>
          <p:cNvPr id="19" name="Google Shape;699;p86">
            <a:extLst>
              <a:ext uri="{FF2B5EF4-FFF2-40B4-BE49-F238E27FC236}">
                <a16:creationId xmlns:a16="http://schemas.microsoft.com/office/drawing/2014/main" id="{9161BB68-3117-0D4A-B0CE-F59BEDD2190D}"/>
              </a:ext>
            </a:extLst>
          </p:cNvPr>
          <p:cNvSpPr txBox="1">
            <a:spLocks/>
          </p:cNvSpPr>
          <p:nvPr/>
        </p:nvSpPr>
        <p:spPr>
          <a:xfrm>
            <a:off x="5181636" y="2351554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Transcriptomics</a:t>
            </a:r>
          </a:p>
          <a:p>
            <a:pPr algn="l"/>
            <a:r>
              <a:rPr lang="en-GB" sz="1200" dirty="0">
                <a:solidFill>
                  <a:schemeClr val="dk2"/>
                </a:solidFill>
              </a:rPr>
              <a:t>Mapping, counting, comparing RNA</a:t>
            </a:r>
            <a:endParaRPr lang="en-GB" sz="1200" dirty="0"/>
          </a:p>
        </p:txBody>
      </p:sp>
      <p:sp>
        <p:nvSpPr>
          <p:cNvPr id="20" name="Google Shape;699;p86">
            <a:extLst>
              <a:ext uri="{FF2B5EF4-FFF2-40B4-BE49-F238E27FC236}">
                <a16:creationId xmlns:a16="http://schemas.microsoft.com/office/drawing/2014/main" id="{BEAF180E-A6DE-A740-8292-FC050D6DA527}"/>
              </a:ext>
            </a:extLst>
          </p:cNvPr>
          <p:cNvSpPr txBox="1">
            <a:spLocks/>
          </p:cNvSpPr>
          <p:nvPr/>
        </p:nvSpPr>
        <p:spPr>
          <a:xfrm>
            <a:off x="4514168" y="2376215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06</a:t>
            </a:r>
          </a:p>
        </p:txBody>
      </p:sp>
      <p:sp>
        <p:nvSpPr>
          <p:cNvPr id="21" name="Google Shape;699;p86">
            <a:extLst>
              <a:ext uri="{FF2B5EF4-FFF2-40B4-BE49-F238E27FC236}">
                <a16:creationId xmlns:a16="http://schemas.microsoft.com/office/drawing/2014/main" id="{DA5E09AC-1D30-D148-8E35-41A1D19A1A10}"/>
              </a:ext>
            </a:extLst>
          </p:cNvPr>
          <p:cNvSpPr txBox="1">
            <a:spLocks/>
          </p:cNvSpPr>
          <p:nvPr/>
        </p:nvSpPr>
        <p:spPr>
          <a:xfrm>
            <a:off x="5181636" y="3240537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Results</a:t>
            </a:r>
          </a:p>
        </p:txBody>
      </p:sp>
      <p:sp>
        <p:nvSpPr>
          <p:cNvPr id="22" name="Google Shape;699;p86">
            <a:extLst>
              <a:ext uri="{FF2B5EF4-FFF2-40B4-BE49-F238E27FC236}">
                <a16:creationId xmlns:a16="http://schemas.microsoft.com/office/drawing/2014/main" id="{1EA98B72-A247-4543-850F-9A305B75E56B}"/>
              </a:ext>
            </a:extLst>
          </p:cNvPr>
          <p:cNvSpPr txBox="1">
            <a:spLocks/>
          </p:cNvSpPr>
          <p:nvPr/>
        </p:nvSpPr>
        <p:spPr>
          <a:xfrm>
            <a:off x="4562473" y="3253978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07</a:t>
            </a:r>
          </a:p>
        </p:txBody>
      </p:sp>
      <p:sp>
        <p:nvSpPr>
          <p:cNvPr id="23" name="Google Shape;699;p86">
            <a:extLst>
              <a:ext uri="{FF2B5EF4-FFF2-40B4-BE49-F238E27FC236}">
                <a16:creationId xmlns:a16="http://schemas.microsoft.com/office/drawing/2014/main" id="{85D4DE14-CA87-D140-8D67-88E92E834F81}"/>
              </a:ext>
            </a:extLst>
          </p:cNvPr>
          <p:cNvSpPr txBox="1">
            <a:spLocks/>
          </p:cNvSpPr>
          <p:nvPr/>
        </p:nvSpPr>
        <p:spPr>
          <a:xfrm>
            <a:off x="5181636" y="4129520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Conclusions</a:t>
            </a:r>
          </a:p>
        </p:txBody>
      </p:sp>
      <p:sp>
        <p:nvSpPr>
          <p:cNvPr id="24" name="Google Shape;699;p86">
            <a:extLst>
              <a:ext uri="{FF2B5EF4-FFF2-40B4-BE49-F238E27FC236}">
                <a16:creationId xmlns:a16="http://schemas.microsoft.com/office/drawing/2014/main" id="{55273498-A67C-D541-9AC0-F435F0E6BE64}"/>
              </a:ext>
            </a:extLst>
          </p:cNvPr>
          <p:cNvSpPr txBox="1">
            <a:spLocks/>
          </p:cNvSpPr>
          <p:nvPr/>
        </p:nvSpPr>
        <p:spPr>
          <a:xfrm>
            <a:off x="4562473" y="4142961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217CD-424E-B84E-A364-6EA2A7C37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773" y="1177755"/>
            <a:ext cx="3367455" cy="2231069"/>
          </a:xfrm>
          <a:prstGeom prst="rect">
            <a:avLst/>
          </a:prstGeom>
        </p:spPr>
      </p:pic>
      <p:sp>
        <p:nvSpPr>
          <p:cNvPr id="850" name="Google Shape;850;p99"/>
          <p:cNvSpPr txBox="1">
            <a:spLocks noGrp="1"/>
          </p:cNvSpPr>
          <p:nvPr>
            <p:ph type="title"/>
          </p:nvPr>
        </p:nvSpPr>
        <p:spPr>
          <a:xfrm>
            <a:off x="716550" y="766181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DeSeq2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0B2007-9373-C445-93D9-963FB1E6E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04" y="1222357"/>
            <a:ext cx="3367455" cy="2231069"/>
          </a:xfrm>
          <a:prstGeom prst="rect">
            <a:avLst/>
          </a:prstGeom>
        </p:spPr>
      </p:pic>
      <p:cxnSp>
        <p:nvCxnSpPr>
          <p:cNvPr id="905" name="Google Shape;905;p99"/>
          <p:cNvCxnSpPr/>
          <p:nvPr/>
        </p:nvCxnSpPr>
        <p:spPr>
          <a:xfrm rot="10800000" flipH="1">
            <a:off x="4180058" y="1432781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" name="Google Shape;1183;p117">
            <a:extLst>
              <a:ext uri="{FF2B5EF4-FFF2-40B4-BE49-F238E27FC236}">
                <a16:creationId xmlns:a16="http://schemas.microsoft.com/office/drawing/2014/main" id="{C60F9E15-5DD6-B04F-9D8C-D971C8B0A9E7}"/>
              </a:ext>
            </a:extLst>
          </p:cNvPr>
          <p:cNvGrpSpPr/>
          <p:nvPr/>
        </p:nvGrpSpPr>
        <p:grpSpPr>
          <a:xfrm>
            <a:off x="482350" y="597877"/>
            <a:ext cx="8179299" cy="4018378"/>
            <a:chOff x="2807100" y="2032460"/>
            <a:chExt cx="3529800" cy="2471589"/>
          </a:xfrm>
        </p:grpSpPr>
        <p:sp>
          <p:nvSpPr>
            <p:cNvPr id="59" name="Google Shape;1184;p117">
              <a:extLst>
                <a:ext uri="{FF2B5EF4-FFF2-40B4-BE49-F238E27FC236}">
                  <a16:creationId xmlns:a16="http://schemas.microsoft.com/office/drawing/2014/main" id="{7D89E304-158C-8F4B-BD48-86E786CE2899}"/>
                </a:ext>
              </a:extLst>
            </p:cNvPr>
            <p:cNvSpPr/>
            <p:nvPr/>
          </p:nvSpPr>
          <p:spPr>
            <a:xfrm>
              <a:off x="2807100" y="2032460"/>
              <a:ext cx="3529800" cy="20856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5;p117">
              <a:extLst>
                <a:ext uri="{FF2B5EF4-FFF2-40B4-BE49-F238E27FC236}">
                  <a16:creationId xmlns:a16="http://schemas.microsoft.com/office/drawing/2014/main" id="{7DAB955C-0D05-7A4E-AB4E-7869F6CE3D9C}"/>
                </a:ext>
              </a:extLst>
            </p:cNvPr>
            <p:cNvSpPr/>
            <p:nvPr/>
          </p:nvSpPr>
          <p:spPr>
            <a:xfrm>
              <a:off x="2952000" y="2162785"/>
              <a:ext cx="3246000" cy="1825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86;p117">
              <a:extLst>
                <a:ext uri="{FF2B5EF4-FFF2-40B4-BE49-F238E27FC236}">
                  <a16:creationId xmlns:a16="http://schemas.microsoft.com/office/drawing/2014/main" id="{99BF45FD-4044-5742-B082-DC33842A7A5B}"/>
                </a:ext>
              </a:extLst>
            </p:cNvPr>
            <p:cNvSpPr/>
            <p:nvPr/>
          </p:nvSpPr>
          <p:spPr>
            <a:xfrm>
              <a:off x="3771958" y="4410149"/>
              <a:ext cx="1606200" cy="93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87;p117">
              <a:extLst>
                <a:ext uri="{FF2B5EF4-FFF2-40B4-BE49-F238E27FC236}">
                  <a16:creationId xmlns:a16="http://schemas.microsoft.com/office/drawing/2014/main" id="{BA1355FC-9E69-0944-BE1B-68E245C167F6}"/>
                </a:ext>
              </a:extLst>
            </p:cNvPr>
            <p:cNvSpPr/>
            <p:nvPr/>
          </p:nvSpPr>
          <p:spPr>
            <a:xfrm>
              <a:off x="4090125" y="4118060"/>
              <a:ext cx="969600" cy="292200"/>
            </a:xfrm>
            <a:prstGeom prst="trapezoid">
              <a:avLst>
                <a:gd name="adj" fmla="val 25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63;p67">
            <a:extLst>
              <a:ext uri="{FF2B5EF4-FFF2-40B4-BE49-F238E27FC236}">
                <a16:creationId xmlns:a16="http://schemas.microsoft.com/office/drawing/2014/main" id="{94502F85-67C9-7C44-B0B0-54A81493522B}"/>
              </a:ext>
            </a:extLst>
          </p:cNvPr>
          <p:cNvSpPr txBox="1">
            <a:spLocks/>
          </p:cNvSpPr>
          <p:nvPr/>
        </p:nvSpPr>
        <p:spPr>
          <a:xfrm>
            <a:off x="932688" y="3265010"/>
            <a:ext cx="7004303" cy="510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3216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transcription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units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. 1216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units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(40%)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were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upregulated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and 1212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units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(40%)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were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down-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regulated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.  </a:t>
            </a:r>
          </a:p>
          <a:p>
            <a:pPr algn="r"/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RStudio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plots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. Log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fold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change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vs LFC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shrinkage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7146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9"/>
          <p:cNvSpPr txBox="1">
            <a:spLocks noGrp="1"/>
          </p:cNvSpPr>
          <p:nvPr>
            <p:ph type="title"/>
          </p:nvPr>
        </p:nvSpPr>
        <p:spPr>
          <a:xfrm>
            <a:off x="716550" y="766181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DeSeq2</a:t>
            </a:r>
            <a:endParaRPr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BF7FE62-E6AA-524D-8093-9E78196C5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05" y="1404545"/>
            <a:ext cx="3389333" cy="2245564"/>
          </a:xfrm>
          <a:prstGeom prst="rect">
            <a:avLst/>
          </a:prstGeom>
        </p:spPr>
      </p:pic>
      <p:cxnSp>
        <p:nvCxnSpPr>
          <p:cNvPr id="905" name="Google Shape;905;p99"/>
          <p:cNvCxnSpPr/>
          <p:nvPr/>
        </p:nvCxnSpPr>
        <p:spPr>
          <a:xfrm rot="10800000" flipH="1">
            <a:off x="4180058" y="1432781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" name="Google Shape;1183;p117">
            <a:extLst>
              <a:ext uri="{FF2B5EF4-FFF2-40B4-BE49-F238E27FC236}">
                <a16:creationId xmlns:a16="http://schemas.microsoft.com/office/drawing/2014/main" id="{C60F9E15-5DD6-B04F-9D8C-D971C8B0A9E7}"/>
              </a:ext>
            </a:extLst>
          </p:cNvPr>
          <p:cNvGrpSpPr/>
          <p:nvPr/>
        </p:nvGrpSpPr>
        <p:grpSpPr>
          <a:xfrm>
            <a:off x="482350" y="597877"/>
            <a:ext cx="8179299" cy="4018378"/>
            <a:chOff x="2807100" y="2032460"/>
            <a:chExt cx="3529800" cy="2471589"/>
          </a:xfrm>
        </p:grpSpPr>
        <p:sp>
          <p:nvSpPr>
            <p:cNvPr id="59" name="Google Shape;1184;p117">
              <a:extLst>
                <a:ext uri="{FF2B5EF4-FFF2-40B4-BE49-F238E27FC236}">
                  <a16:creationId xmlns:a16="http://schemas.microsoft.com/office/drawing/2014/main" id="{7D89E304-158C-8F4B-BD48-86E786CE2899}"/>
                </a:ext>
              </a:extLst>
            </p:cNvPr>
            <p:cNvSpPr/>
            <p:nvPr/>
          </p:nvSpPr>
          <p:spPr>
            <a:xfrm>
              <a:off x="2807100" y="2032460"/>
              <a:ext cx="3529800" cy="20856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5;p117">
              <a:extLst>
                <a:ext uri="{FF2B5EF4-FFF2-40B4-BE49-F238E27FC236}">
                  <a16:creationId xmlns:a16="http://schemas.microsoft.com/office/drawing/2014/main" id="{7DAB955C-0D05-7A4E-AB4E-7869F6CE3D9C}"/>
                </a:ext>
              </a:extLst>
            </p:cNvPr>
            <p:cNvSpPr/>
            <p:nvPr/>
          </p:nvSpPr>
          <p:spPr>
            <a:xfrm>
              <a:off x="2952000" y="2162785"/>
              <a:ext cx="3246000" cy="1825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86;p117">
              <a:extLst>
                <a:ext uri="{FF2B5EF4-FFF2-40B4-BE49-F238E27FC236}">
                  <a16:creationId xmlns:a16="http://schemas.microsoft.com/office/drawing/2014/main" id="{99BF45FD-4044-5742-B082-DC33842A7A5B}"/>
                </a:ext>
              </a:extLst>
            </p:cNvPr>
            <p:cNvSpPr/>
            <p:nvPr/>
          </p:nvSpPr>
          <p:spPr>
            <a:xfrm>
              <a:off x="3771958" y="4410149"/>
              <a:ext cx="1606200" cy="93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87;p117">
              <a:extLst>
                <a:ext uri="{FF2B5EF4-FFF2-40B4-BE49-F238E27FC236}">
                  <a16:creationId xmlns:a16="http://schemas.microsoft.com/office/drawing/2014/main" id="{BA1355FC-9E69-0944-BE1B-68E245C167F6}"/>
                </a:ext>
              </a:extLst>
            </p:cNvPr>
            <p:cNvSpPr/>
            <p:nvPr/>
          </p:nvSpPr>
          <p:spPr>
            <a:xfrm>
              <a:off x="4090125" y="4118060"/>
              <a:ext cx="969600" cy="292200"/>
            </a:xfrm>
            <a:prstGeom prst="trapezoid">
              <a:avLst>
                <a:gd name="adj" fmla="val 25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63;p67">
            <a:extLst>
              <a:ext uri="{FF2B5EF4-FFF2-40B4-BE49-F238E27FC236}">
                <a16:creationId xmlns:a16="http://schemas.microsoft.com/office/drawing/2014/main" id="{94502F85-67C9-7C44-B0B0-54A81493522B}"/>
              </a:ext>
            </a:extLst>
          </p:cNvPr>
          <p:cNvSpPr txBox="1">
            <a:spLocks/>
          </p:cNvSpPr>
          <p:nvPr/>
        </p:nvSpPr>
        <p:spPr>
          <a:xfrm>
            <a:off x="-1226499" y="4000948"/>
            <a:ext cx="4747817" cy="312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Aft>
                <a:spcPts val="600"/>
              </a:spcAft>
            </a:pP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RStudio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plot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After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false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rate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discovery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adjustment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D3289B-2025-FA4F-A8A5-F8BA74DBBAC1}"/>
              </a:ext>
            </a:extLst>
          </p:cNvPr>
          <p:cNvSpPr/>
          <p:nvPr/>
        </p:nvSpPr>
        <p:spPr>
          <a:xfrm>
            <a:off x="3253153" y="1349811"/>
            <a:ext cx="536331" cy="17714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E196CF-8464-D645-89E3-242487B75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402" y="1269943"/>
            <a:ext cx="4180041" cy="237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8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6"/>
          <p:cNvSpPr/>
          <p:nvPr/>
        </p:nvSpPr>
        <p:spPr>
          <a:xfrm>
            <a:off x="0" y="963750"/>
            <a:ext cx="9144000" cy="32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1.2 &#10;1.0 &#10;0.8 &#10;0.6 &#10;0.4 &#10;0.2 &#10;inoculum &#10;• serum 24 h &#10;pyrK_ 2: G m &#10;D BHI 24 h &#10;many 2 ">
            <a:extLst>
              <a:ext uri="{FF2B5EF4-FFF2-40B4-BE49-F238E27FC236}">
                <a16:creationId xmlns:a16="http://schemas.microsoft.com/office/drawing/2014/main" id="{52EEBD8C-DBEC-B444-B77B-C24F382D9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720" y="1153683"/>
            <a:ext cx="4097683" cy="253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463;p67">
            <a:extLst>
              <a:ext uri="{FF2B5EF4-FFF2-40B4-BE49-F238E27FC236}">
                <a16:creationId xmlns:a16="http://schemas.microsoft.com/office/drawing/2014/main" id="{6FA4D94F-3CD2-4240-BF24-574D884D5A0E}"/>
              </a:ext>
            </a:extLst>
          </p:cNvPr>
          <p:cNvSpPr txBox="1">
            <a:spLocks/>
          </p:cNvSpPr>
          <p:nvPr/>
        </p:nvSpPr>
        <p:spPr>
          <a:xfrm>
            <a:off x="5077226" y="3780561"/>
            <a:ext cx="3801177" cy="312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Aft>
                <a:spcPts val="600"/>
              </a:spcAft>
            </a:pP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Diagram from Zhang </a:t>
            </a:r>
            <a:r>
              <a:rPr lang="sv-SE" sz="1100" i="1" dirty="0">
                <a:solidFill>
                  <a:schemeClr val="bg1">
                    <a:lumMod val="50000"/>
                  </a:schemeClr>
                </a:solidFill>
              </a:rPr>
              <a:t>et al. 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2017</a:t>
            </a:r>
          </a:p>
        </p:txBody>
      </p:sp>
      <p:sp>
        <p:nvSpPr>
          <p:cNvPr id="10" name="Google Shape;463;p67">
            <a:extLst>
              <a:ext uri="{FF2B5EF4-FFF2-40B4-BE49-F238E27FC236}">
                <a16:creationId xmlns:a16="http://schemas.microsoft.com/office/drawing/2014/main" id="{DCD07471-329F-C74F-A8E6-85D66B93F262}"/>
              </a:ext>
            </a:extLst>
          </p:cNvPr>
          <p:cNvSpPr txBox="1">
            <a:spLocks/>
          </p:cNvSpPr>
          <p:nvPr/>
        </p:nvSpPr>
        <p:spPr>
          <a:xfrm>
            <a:off x="265597" y="1472609"/>
            <a:ext cx="4195200" cy="2620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Example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Transposon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effect</a:t>
            </a:r>
            <a:endParaRPr lang="sv-S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Transposons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these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genes: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pyrK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pyF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purH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purD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manY</a:t>
            </a:r>
            <a:endParaRPr lang="sv-S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Showing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number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mutant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survivors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after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24h in serum and medium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Significant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negative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effect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on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viability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in serum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body" idx="1"/>
          </p:nvPr>
        </p:nvSpPr>
        <p:spPr>
          <a:xfrm>
            <a:off x="719775" y="1992499"/>
            <a:ext cx="5298242" cy="1849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sv-SE" dirty="0" err="1"/>
              <a:t>Good</a:t>
            </a:r>
            <a:r>
              <a:rPr lang="sv-SE" dirty="0"/>
              <a:t> </a:t>
            </a:r>
            <a:r>
              <a:rPr lang="sv-SE" dirty="0" err="1"/>
              <a:t>targets</a:t>
            </a:r>
            <a:r>
              <a:rPr lang="sv-SE" dirty="0"/>
              <a:t>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sv-SE" dirty="0"/>
              <a:t>Genes </a:t>
            </a:r>
            <a:r>
              <a:rPr lang="sv-SE" dirty="0" err="1"/>
              <a:t>involved</a:t>
            </a:r>
            <a:r>
              <a:rPr lang="sv-SE" dirty="0"/>
              <a:t> in the </a:t>
            </a:r>
            <a:r>
              <a:rPr lang="sv-SE" dirty="0" err="1"/>
              <a:t>nucleotide</a:t>
            </a:r>
            <a:r>
              <a:rPr lang="sv-SE" dirty="0"/>
              <a:t> </a:t>
            </a:r>
            <a:r>
              <a:rPr lang="sv-SE" dirty="0" err="1"/>
              <a:t>synthesis</a:t>
            </a:r>
            <a:r>
              <a:rPr lang="sv-SE" dirty="0"/>
              <a:t> </a:t>
            </a:r>
            <a:r>
              <a:rPr lang="sv-SE" dirty="0" err="1"/>
              <a:t>pathway</a:t>
            </a:r>
            <a:r>
              <a:rPr lang="sv-SE" dirty="0"/>
              <a:t>: </a:t>
            </a:r>
            <a:r>
              <a:rPr lang="sv-SE" dirty="0" err="1"/>
              <a:t>purS</a:t>
            </a:r>
            <a:r>
              <a:rPr lang="sv-SE" dirty="0"/>
              <a:t>, </a:t>
            </a:r>
            <a:r>
              <a:rPr lang="sv-SE" dirty="0" err="1"/>
              <a:t>purQ</a:t>
            </a:r>
            <a:r>
              <a:rPr lang="sv-SE" dirty="0"/>
              <a:t>, </a:t>
            </a:r>
            <a:r>
              <a:rPr lang="sv-SE" dirty="0" err="1"/>
              <a:t>purC</a:t>
            </a:r>
            <a:r>
              <a:rPr lang="sv-SE" dirty="0"/>
              <a:t>, </a:t>
            </a:r>
            <a:r>
              <a:rPr lang="sv-SE" dirty="0" err="1"/>
              <a:t>purL</a:t>
            </a:r>
            <a:r>
              <a:rPr lang="sv-SE" dirty="0"/>
              <a:t>, </a:t>
            </a:r>
            <a:r>
              <a:rPr lang="sv-SE" dirty="0" err="1"/>
              <a:t>purF</a:t>
            </a:r>
            <a:r>
              <a:rPr lang="sv-SE" dirty="0"/>
              <a:t>, </a:t>
            </a:r>
            <a:r>
              <a:rPr lang="sv-SE" dirty="0" err="1"/>
              <a:t>purM</a:t>
            </a:r>
            <a:r>
              <a:rPr lang="sv-SE" dirty="0"/>
              <a:t>, </a:t>
            </a:r>
            <a:r>
              <a:rPr lang="sv-SE" dirty="0" err="1"/>
              <a:t>purH</a:t>
            </a:r>
            <a:r>
              <a:rPr lang="sv-SE" dirty="0"/>
              <a:t>, </a:t>
            </a:r>
            <a:r>
              <a:rPr lang="sv-SE" dirty="0" err="1"/>
              <a:t>purD</a:t>
            </a:r>
            <a:r>
              <a:rPr lang="sv-SE" dirty="0"/>
              <a:t>, </a:t>
            </a:r>
            <a:r>
              <a:rPr lang="sv-SE" dirty="0" err="1"/>
              <a:t>purN</a:t>
            </a:r>
            <a:r>
              <a:rPr lang="sv-SE" dirty="0"/>
              <a:t> (and </a:t>
            </a:r>
            <a:r>
              <a:rPr lang="sv-SE" dirty="0" err="1"/>
              <a:t>carbohydrate</a:t>
            </a:r>
            <a:r>
              <a:rPr lang="sv-SE" dirty="0"/>
              <a:t> metabolism </a:t>
            </a:r>
            <a:r>
              <a:rPr lang="sv-SE" dirty="0" err="1"/>
              <a:t>manY</a:t>
            </a:r>
            <a:r>
              <a:rPr lang="sv-SE" dirty="0"/>
              <a:t>, </a:t>
            </a:r>
            <a:r>
              <a:rPr lang="sv-SE" dirty="0" err="1"/>
              <a:t>manZ</a:t>
            </a:r>
            <a:r>
              <a:rPr lang="sv-SE" dirty="0"/>
              <a:t>. </a:t>
            </a:r>
            <a:r>
              <a:rPr lang="sv-SE" dirty="0" err="1"/>
              <a:t>Tn-seq</a:t>
            </a:r>
            <a:r>
              <a:rPr lang="sv-SE" dirty="0"/>
              <a:t>)</a:t>
            </a:r>
          </a:p>
        </p:txBody>
      </p:sp>
      <p:sp>
        <p:nvSpPr>
          <p:cNvPr id="464" name="Google Shape;464;p67"/>
          <p:cNvSpPr txBox="1">
            <a:spLocks noGrp="1"/>
          </p:cNvSpPr>
          <p:nvPr>
            <p:ph type="title"/>
          </p:nvPr>
        </p:nvSpPr>
        <p:spPr>
          <a:xfrm>
            <a:off x="719775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 rot="10800000" flipH="1">
            <a:off x="822683" y="142860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9964;p135">
            <a:extLst>
              <a:ext uri="{FF2B5EF4-FFF2-40B4-BE49-F238E27FC236}">
                <a16:creationId xmlns:a16="http://schemas.microsoft.com/office/drawing/2014/main" id="{7596588D-7A0A-C849-9A0D-AFDA02B8616C}"/>
              </a:ext>
            </a:extLst>
          </p:cNvPr>
          <p:cNvSpPr/>
          <p:nvPr/>
        </p:nvSpPr>
        <p:spPr>
          <a:xfrm>
            <a:off x="3506104" y="3597994"/>
            <a:ext cx="654360" cy="690602"/>
          </a:xfrm>
          <a:custGeom>
            <a:avLst/>
            <a:gdLst/>
            <a:ahLst/>
            <a:cxnLst/>
            <a:rect l="l" t="t" r="r" b="b"/>
            <a:pathLst>
              <a:path w="10948" h="11109" extrusionOk="0">
                <a:moveTo>
                  <a:pt x="2620" y="1738"/>
                </a:moveTo>
                <a:lnTo>
                  <a:pt x="2620" y="1738"/>
                </a:lnTo>
                <a:cubicBezTo>
                  <a:pt x="2108" y="2262"/>
                  <a:pt x="2227" y="3107"/>
                  <a:pt x="2846" y="3488"/>
                </a:cubicBezTo>
                <a:cubicBezTo>
                  <a:pt x="2763" y="3524"/>
                  <a:pt x="2704" y="3571"/>
                  <a:pt x="2644" y="3631"/>
                </a:cubicBezTo>
                <a:cubicBezTo>
                  <a:pt x="2275" y="2559"/>
                  <a:pt x="1989" y="2595"/>
                  <a:pt x="2144" y="2238"/>
                </a:cubicBezTo>
                <a:cubicBezTo>
                  <a:pt x="2227" y="2012"/>
                  <a:pt x="2406" y="1845"/>
                  <a:pt x="2620" y="1738"/>
                </a:cubicBezTo>
                <a:close/>
                <a:moveTo>
                  <a:pt x="8740" y="4214"/>
                </a:moveTo>
                <a:cubicBezTo>
                  <a:pt x="8716" y="4345"/>
                  <a:pt x="8716" y="4500"/>
                  <a:pt x="8704" y="4643"/>
                </a:cubicBezTo>
                <a:cubicBezTo>
                  <a:pt x="8645" y="4572"/>
                  <a:pt x="8561" y="4512"/>
                  <a:pt x="8466" y="4452"/>
                </a:cubicBezTo>
                <a:cubicBezTo>
                  <a:pt x="8573" y="4393"/>
                  <a:pt x="8657" y="4298"/>
                  <a:pt x="8740" y="4214"/>
                </a:cubicBezTo>
                <a:close/>
                <a:moveTo>
                  <a:pt x="8025" y="1650"/>
                </a:moveTo>
                <a:cubicBezTo>
                  <a:pt x="8616" y="1650"/>
                  <a:pt x="9126" y="2169"/>
                  <a:pt x="8990" y="2798"/>
                </a:cubicBezTo>
                <a:cubicBezTo>
                  <a:pt x="8978" y="2869"/>
                  <a:pt x="8954" y="2952"/>
                  <a:pt x="8942" y="3036"/>
                </a:cubicBezTo>
                <a:cubicBezTo>
                  <a:pt x="8764" y="2655"/>
                  <a:pt x="8383" y="2381"/>
                  <a:pt x="7919" y="2381"/>
                </a:cubicBezTo>
                <a:cubicBezTo>
                  <a:pt x="7823" y="2381"/>
                  <a:pt x="7752" y="2452"/>
                  <a:pt x="7752" y="2547"/>
                </a:cubicBezTo>
                <a:cubicBezTo>
                  <a:pt x="7752" y="2631"/>
                  <a:pt x="7823" y="2714"/>
                  <a:pt x="7919" y="2714"/>
                </a:cubicBezTo>
                <a:cubicBezTo>
                  <a:pt x="8359" y="2714"/>
                  <a:pt x="8716" y="3071"/>
                  <a:pt x="8716" y="3512"/>
                </a:cubicBezTo>
                <a:cubicBezTo>
                  <a:pt x="8716" y="3964"/>
                  <a:pt x="8359" y="4322"/>
                  <a:pt x="7919" y="4322"/>
                </a:cubicBezTo>
                <a:lnTo>
                  <a:pt x="7907" y="4322"/>
                </a:lnTo>
                <a:cubicBezTo>
                  <a:pt x="7765" y="4329"/>
                  <a:pt x="6934" y="4515"/>
                  <a:pt x="5736" y="4515"/>
                </a:cubicBezTo>
                <a:cubicBezTo>
                  <a:pt x="5124" y="4515"/>
                  <a:pt x="4417" y="4466"/>
                  <a:pt x="3656" y="4322"/>
                </a:cubicBezTo>
                <a:cubicBezTo>
                  <a:pt x="3643" y="4317"/>
                  <a:pt x="3630" y="4315"/>
                  <a:pt x="3617" y="4315"/>
                </a:cubicBezTo>
                <a:cubicBezTo>
                  <a:pt x="3557" y="4315"/>
                  <a:pt x="3497" y="4358"/>
                  <a:pt x="3477" y="4417"/>
                </a:cubicBezTo>
                <a:cubicBezTo>
                  <a:pt x="3454" y="4512"/>
                  <a:pt x="3513" y="4619"/>
                  <a:pt x="3597" y="4643"/>
                </a:cubicBezTo>
                <a:cubicBezTo>
                  <a:pt x="4287" y="4774"/>
                  <a:pt x="5001" y="4857"/>
                  <a:pt x="5740" y="4857"/>
                </a:cubicBezTo>
                <a:lnTo>
                  <a:pt x="5752" y="4857"/>
                </a:lnTo>
                <a:cubicBezTo>
                  <a:pt x="6466" y="4857"/>
                  <a:pt x="7204" y="4798"/>
                  <a:pt x="7930" y="4655"/>
                </a:cubicBezTo>
                <a:cubicBezTo>
                  <a:pt x="8359" y="4655"/>
                  <a:pt x="8716" y="5012"/>
                  <a:pt x="8716" y="5465"/>
                </a:cubicBezTo>
                <a:cubicBezTo>
                  <a:pt x="8716" y="5905"/>
                  <a:pt x="8359" y="6262"/>
                  <a:pt x="7919" y="6262"/>
                </a:cubicBezTo>
                <a:cubicBezTo>
                  <a:pt x="7807" y="6262"/>
                  <a:pt x="7088" y="6463"/>
                  <a:pt x="5862" y="6463"/>
                </a:cubicBezTo>
                <a:cubicBezTo>
                  <a:pt x="5249" y="6463"/>
                  <a:pt x="4509" y="6413"/>
                  <a:pt x="3656" y="6262"/>
                </a:cubicBezTo>
                <a:cubicBezTo>
                  <a:pt x="3649" y="6261"/>
                  <a:pt x="3642" y="6261"/>
                  <a:pt x="3635" y="6261"/>
                </a:cubicBezTo>
                <a:cubicBezTo>
                  <a:pt x="3557" y="6261"/>
                  <a:pt x="3476" y="6318"/>
                  <a:pt x="3466" y="6405"/>
                </a:cubicBezTo>
                <a:cubicBezTo>
                  <a:pt x="3454" y="6488"/>
                  <a:pt x="3513" y="6584"/>
                  <a:pt x="3597" y="6596"/>
                </a:cubicBezTo>
                <a:cubicBezTo>
                  <a:pt x="4370" y="6727"/>
                  <a:pt x="5121" y="6786"/>
                  <a:pt x="5835" y="6786"/>
                </a:cubicBezTo>
                <a:cubicBezTo>
                  <a:pt x="6549" y="6786"/>
                  <a:pt x="7240" y="6727"/>
                  <a:pt x="7930" y="6596"/>
                </a:cubicBezTo>
                <a:cubicBezTo>
                  <a:pt x="8240" y="6596"/>
                  <a:pt x="8526" y="6465"/>
                  <a:pt x="8728" y="6238"/>
                </a:cubicBezTo>
                <a:lnTo>
                  <a:pt x="8728" y="6238"/>
                </a:lnTo>
                <a:cubicBezTo>
                  <a:pt x="8752" y="6536"/>
                  <a:pt x="8776" y="6881"/>
                  <a:pt x="8573" y="7334"/>
                </a:cubicBezTo>
                <a:cubicBezTo>
                  <a:pt x="8454" y="7370"/>
                  <a:pt x="7919" y="7500"/>
                  <a:pt x="6811" y="7560"/>
                </a:cubicBezTo>
                <a:cubicBezTo>
                  <a:pt x="6523" y="7574"/>
                  <a:pt x="6226" y="7581"/>
                  <a:pt x="5931" y="7581"/>
                </a:cubicBezTo>
                <a:cubicBezTo>
                  <a:pt x="5238" y="7581"/>
                  <a:pt x="4559" y="7543"/>
                  <a:pt x="4049" y="7477"/>
                </a:cubicBezTo>
                <a:cubicBezTo>
                  <a:pt x="3263" y="7370"/>
                  <a:pt x="3108" y="7215"/>
                  <a:pt x="3096" y="7203"/>
                </a:cubicBezTo>
                <a:cubicBezTo>
                  <a:pt x="3108" y="6715"/>
                  <a:pt x="3108" y="6191"/>
                  <a:pt x="3061" y="5691"/>
                </a:cubicBezTo>
                <a:cubicBezTo>
                  <a:pt x="3188" y="5623"/>
                  <a:pt x="3279" y="5601"/>
                  <a:pt x="3418" y="5601"/>
                </a:cubicBezTo>
                <a:cubicBezTo>
                  <a:pt x="3697" y="5601"/>
                  <a:pt x="4168" y="5691"/>
                  <a:pt x="5502" y="5691"/>
                </a:cubicBezTo>
                <a:cubicBezTo>
                  <a:pt x="5568" y="5692"/>
                  <a:pt x="5637" y="5692"/>
                  <a:pt x="5707" y="5692"/>
                </a:cubicBezTo>
                <a:cubicBezTo>
                  <a:pt x="6578" y="5692"/>
                  <a:pt x="7678" y="5627"/>
                  <a:pt x="7799" y="5572"/>
                </a:cubicBezTo>
                <a:cubicBezTo>
                  <a:pt x="7962" y="5490"/>
                  <a:pt x="7887" y="5250"/>
                  <a:pt x="7716" y="5250"/>
                </a:cubicBezTo>
                <a:cubicBezTo>
                  <a:pt x="7712" y="5250"/>
                  <a:pt x="7708" y="5250"/>
                  <a:pt x="7704" y="5250"/>
                </a:cubicBezTo>
                <a:cubicBezTo>
                  <a:pt x="7043" y="5304"/>
                  <a:pt x="6391" y="5347"/>
                  <a:pt x="5732" y="5347"/>
                </a:cubicBezTo>
                <a:cubicBezTo>
                  <a:pt x="5655" y="5347"/>
                  <a:pt x="5579" y="5347"/>
                  <a:pt x="5502" y="5345"/>
                </a:cubicBezTo>
                <a:cubicBezTo>
                  <a:pt x="4394" y="5334"/>
                  <a:pt x="3501" y="5250"/>
                  <a:pt x="3442" y="5250"/>
                </a:cubicBezTo>
                <a:cubicBezTo>
                  <a:pt x="3287" y="5250"/>
                  <a:pt x="3144" y="5214"/>
                  <a:pt x="3001" y="5131"/>
                </a:cubicBezTo>
                <a:cubicBezTo>
                  <a:pt x="2942" y="4738"/>
                  <a:pt x="2870" y="4357"/>
                  <a:pt x="2787" y="4000"/>
                </a:cubicBezTo>
                <a:cubicBezTo>
                  <a:pt x="2930" y="3798"/>
                  <a:pt x="3168" y="3667"/>
                  <a:pt x="3418" y="3667"/>
                </a:cubicBezTo>
                <a:cubicBezTo>
                  <a:pt x="4180" y="3810"/>
                  <a:pt x="4954" y="3881"/>
                  <a:pt x="5716" y="3881"/>
                </a:cubicBezTo>
                <a:cubicBezTo>
                  <a:pt x="6549" y="3881"/>
                  <a:pt x="7383" y="3762"/>
                  <a:pt x="7764" y="3667"/>
                </a:cubicBezTo>
                <a:cubicBezTo>
                  <a:pt x="7955" y="3610"/>
                  <a:pt x="7912" y="3342"/>
                  <a:pt x="7727" y="3342"/>
                </a:cubicBezTo>
                <a:cubicBezTo>
                  <a:pt x="7716" y="3342"/>
                  <a:pt x="7704" y="3343"/>
                  <a:pt x="7692" y="3345"/>
                </a:cubicBezTo>
                <a:cubicBezTo>
                  <a:pt x="6962" y="3512"/>
                  <a:pt x="6268" y="3567"/>
                  <a:pt x="5659" y="3567"/>
                </a:cubicBezTo>
                <a:cubicBezTo>
                  <a:pt x="4443" y="3567"/>
                  <a:pt x="3573" y="3345"/>
                  <a:pt x="3454" y="3345"/>
                </a:cubicBezTo>
                <a:cubicBezTo>
                  <a:pt x="3001" y="3345"/>
                  <a:pt x="2644" y="2988"/>
                  <a:pt x="2644" y="2547"/>
                </a:cubicBezTo>
                <a:cubicBezTo>
                  <a:pt x="2644" y="2095"/>
                  <a:pt x="3001" y="1738"/>
                  <a:pt x="3454" y="1738"/>
                </a:cubicBezTo>
                <a:lnTo>
                  <a:pt x="3466" y="1738"/>
                </a:lnTo>
                <a:cubicBezTo>
                  <a:pt x="3477" y="1738"/>
                  <a:pt x="3477" y="1762"/>
                  <a:pt x="3501" y="1762"/>
                </a:cubicBezTo>
                <a:cubicBezTo>
                  <a:pt x="4177" y="2057"/>
                  <a:pt x="4860" y="2207"/>
                  <a:pt x="5550" y="2207"/>
                </a:cubicBezTo>
                <a:cubicBezTo>
                  <a:pt x="5724" y="2207"/>
                  <a:pt x="5898" y="2198"/>
                  <a:pt x="6073" y="2178"/>
                </a:cubicBezTo>
                <a:lnTo>
                  <a:pt x="6073" y="2178"/>
                </a:lnTo>
                <a:cubicBezTo>
                  <a:pt x="5883" y="2333"/>
                  <a:pt x="5621" y="2476"/>
                  <a:pt x="5359" y="2476"/>
                </a:cubicBezTo>
                <a:cubicBezTo>
                  <a:pt x="4811" y="2452"/>
                  <a:pt x="4228" y="2428"/>
                  <a:pt x="3644" y="2369"/>
                </a:cubicBezTo>
                <a:cubicBezTo>
                  <a:pt x="3638" y="2368"/>
                  <a:pt x="3632" y="2368"/>
                  <a:pt x="3626" y="2368"/>
                </a:cubicBezTo>
                <a:cubicBezTo>
                  <a:pt x="3549" y="2368"/>
                  <a:pt x="3477" y="2435"/>
                  <a:pt x="3466" y="2512"/>
                </a:cubicBezTo>
                <a:cubicBezTo>
                  <a:pt x="3454" y="2607"/>
                  <a:pt x="3525" y="2678"/>
                  <a:pt x="3620" y="2690"/>
                </a:cubicBezTo>
                <a:cubicBezTo>
                  <a:pt x="4398" y="2763"/>
                  <a:pt x="5186" y="2808"/>
                  <a:pt x="5967" y="2808"/>
                </a:cubicBezTo>
                <a:cubicBezTo>
                  <a:pt x="6346" y="2808"/>
                  <a:pt x="6724" y="2797"/>
                  <a:pt x="7097" y="2774"/>
                </a:cubicBezTo>
                <a:cubicBezTo>
                  <a:pt x="7192" y="2774"/>
                  <a:pt x="7264" y="2678"/>
                  <a:pt x="7252" y="2595"/>
                </a:cubicBezTo>
                <a:cubicBezTo>
                  <a:pt x="7252" y="2507"/>
                  <a:pt x="7170" y="2439"/>
                  <a:pt x="7092" y="2439"/>
                </a:cubicBezTo>
                <a:cubicBezTo>
                  <a:pt x="7085" y="2439"/>
                  <a:pt x="7079" y="2439"/>
                  <a:pt x="7073" y="2440"/>
                </a:cubicBezTo>
                <a:cubicBezTo>
                  <a:pt x="6787" y="2452"/>
                  <a:pt x="6502" y="2476"/>
                  <a:pt x="6216" y="2476"/>
                </a:cubicBezTo>
                <a:cubicBezTo>
                  <a:pt x="6371" y="2357"/>
                  <a:pt x="6502" y="2214"/>
                  <a:pt x="6597" y="2083"/>
                </a:cubicBezTo>
                <a:cubicBezTo>
                  <a:pt x="6930" y="2012"/>
                  <a:pt x="7264" y="1893"/>
                  <a:pt x="7609" y="1738"/>
                </a:cubicBezTo>
                <a:cubicBezTo>
                  <a:pt x="7747" y="1678"/>
                  <a:pt x="7888" y="1650"/>
                  <a:pt x="8025" y="1650"/>
                </a:cubicBezTo>
                <a:close/>
                <a:moveTo>
                  <a:pt x="8009" y="0"/>
                </a:moveTo>
                <a:cubicBezTo>
                  <a:pt x="7651" y="0"/>
                  <a:pt x="7281" y="75"/>
                  <a:pt x="6918" y="238"/>
                </a:cubicBezTo>
                <a:cubicBezTo>
                  <a:pt x="6448" y="446"/>
                  <a:pt x="5987" y="550"/>
                  <a:pt x="5525" y="550"/>
                </a:cubicBezTo>
                <a:cubicBezTo>
                  <a:pt x="5064" y="550"/>
                  <a:pt x="4603" y="446"/>
                  <a:pt x="4132" y="238"/>
                </a:cubicBezTo>
                <a:cubicBezTo>
                  <a:pt x="3787" y="81"/>
                  <a:pt x="3416" y="3"/>
                  <a:pt x="3046" y="3"/>
                </a:cubicBezTo>
                <a:cubicBezTo>
                  <a:pt x="2714" y="3"/>
                  <a:pt x="2383" y="66"/>
                  <a:pt x="2073" y="190"/>
                </a:cubicBezTo>
                <a:cubicBezTo>
                  <a:pt x="739" y="714"/>
                  <a:pt x="1" y="2262"/>
                  <a:pt x="775" y="3488"/>
                </a:cubicBezTo>
                <a:cubicBezTo>
                  <a:pt x="977" y="3810"/>
                  <a:pt x="1144" y="4214"/>
                  <a:pt x="1251" y="4703"/>
                </a:cubicBezTo>
                <a:cubicBezTo>
                  <a:pt x="1261" y="4779"/>
                  <a:pt x="1323" y="4832"/>
                  <a:pt x="1391" y="4832"/>
                </a:cubicBezTo>
                <a:cubicBezTo>
                  <a:pt x="1408" y="4832"/>
                  <a:pt x="1425" y="4829"/>
                  <a:pt x="1442" y="4822"/>
                </a:cubicBezTo>
                <a:cubicBezTo>
                  <a:pt x="1525" y="4810"/>
                  <a:pt x="1584" y="4714"/>
                  <a:pt x="1561" y="4631"/>
                </a:cubicBezTo>
                <a:cubicBezTo>
                  <a:pt x="1442" y="4119"/>
                  <a:pt x="1263" y="3679"/>
                  <a:pt x="1037" y="3321"/>
                </a:cubicBezTo>
                <a:cubicBezTo>
                  <a:pt x="198" y="2014"/>
                  <a:pt x="1460" y="347"/>
                  <a:pt x="3047" y="347"/>
                </a:cubicBezTo>
                <a:cubicBezTo>
                  <a:pt x="3353" y="347"/>
                  <a:pt x="3672" y="409"/>
                  <a:pt x="3989" y="547"/>
                </a:cubicBezTo>
                <a:cubicBezTo>
                  <a:pt x="4501" y="779"/>
                  <a:pt x="5007" y="895"/>
                  <a:pt x="5513" y="895"/>
                </a:cubicBezTo>
                <a:cubicBezTo>
                  <a:pt x="6019" y="895"/>
                  <a:pt x="6525" y="779"/>
                  <a:pt x="7037" y="547"/>
                </a:cubicBezTo>
                <a:cubicBezTo>
                  <a:pt x="7358" y="404"/>
                  <a:pt x="7683" y="338"/>
                  <a:pt x="7998" y="338"/>
                </a:cubicBezTo>
                <a:cubicBezTo>
                  <a:pt x="9380" y="338"/>
                  <a:pt x="10560" y="1602"/>
                  <a:pt x="10240" y="3095"/>
                </a:cubicBezTo>
                <a:cubicBezTo>
                  <a:pt x="10026" y="4024"/>
                  <a:pt x="9954" y="5072"/>
                  <a:pt x="10014" y="6346"/>
                </a:cubicBezTo>
                <a:cubicBezTo>
                  <a:pt x="10074" y="7655"/>
                  <a:pt x="9359" y="8858"/>
                  <a:pt x="8169" y="9405"/>
                </a:cubicBezTo>
                <a:cubicBezTo>
                  <a:pt x="8049" y="9465"/>
                  <a:pt x="8097" y="9501"/>
                  <a:pt x="7752" y="10513"/>
                </a:cubicBezTo>
                <a:cubicBezTo>
                  <a:pt x="7704" y="10596"/>
                  <a:pt x="7633" y="10763"/>
                  <a:pt x="7538" y="10763"/>
                </a:cubicBezTo>
                <a:cubicBezTo>
                  <a:pt x="7478" y="10763"/>
                  <a:pt x="7478" y="10763"/>
                  <a:pt x="7418" y="10668"/>
                </a:cubicBezTo>
                <a:cubicBezTo>
                  <a:pt x="7276" y="10406"/>
                  <a:pt x="7264" y="10191"/>
                  <a:pt x="7145" y="9822"/>
                </a:cubicBezTo>
                <a:cubicBezTo>
                  <a:pt x="7002" y="9298"/>
                  <a:pt x="7240" y="8751"/>
                  <a:pt x="7740" y="8513"/>
                </a:cubicBezTo>
                <a:cubicBezTo>
                  <a:pt x="8538" y="8143"/>
                  <a:pt x="9062" y="7310"/>
                  <a:pt x="9014" y="6381"/>
                </a:cubicBezTo>
                <a:cubicBezTo>
                  <a:pt x="8954" y="5036"/>
                  <a:pt x="9026" y="3881"/>
                  <a:pt x="9252" y="2869"/>
                </a:cubicBezTo>
                <a:cubicBezTo>
                  <a:pt x="9446" y="2036"/>
                  <a:pt x="8772" y="1321"/>
                  <a:pt x="7976" y="1321"/>
                </a:cubicBezTo>
                <a:cubicBezTo>
                  <a:pt x="7793" y="1321"/>
                  <a:pt x="7605" y="1358"/>
                  <a:pt x="7418" y="1440"/>
                </a:cubicBezTo>
                <a:cubicBezTo>
                  <a:pt x="6781" y="1726"/>
                  <a:pt x="6139" y="1869"/>
                  <a:pt x="5497" y="1869"/>
                </a:cubicBezTo>
                <a:cubicBezTo>
                  <a:pt x="4856" y="1869"/>
                  <a:pt x="4216" y="1726"/>
                  <a:pt x="3585" y="1440"/>
                </a:cubicBezTo>
                <a:cubicBezTo>
                  <a:pt x="3395" y="1357"/>
                  <a:pt x="3206" y="1320"/>
                  <a:pt x="3026" y="1320"/>
                </a:cubicBezTo>
                <a:cubicBezTo>
                  <a:pt x="2152" y="1320"/>
                  <a:pt x="1473" y="2184"/>
                  <a:pt x="1858" y="2786"/>
                </a:cubicBezTo>
                <a:cubicBezTo>
                  <a:pt x="2096" y="3143"/>
                  <a:pt x="2275" y="3560"/>
                  <a:pt x="2406" y="4036"/>
                </a:cubicBezTo>
                <a:cubicBezTo>
                  <a:pt x="2858" y="5536"/>
                  <a:pt x="2763" y="7417"/>
                  <a:pt x="2620" y="8965"/>
                </a:cubicBezTo>
                <a:cubicBezTo>
                  <a:pt x="2587" y="9208"/>
                  <a:pt x="2380" y="9409"/>
                  <a:pt x="2142" y="9409"/>
                </a:cubicBezTo>
                <a:cubicBezTo>
                  <a:pt x="2123" y="9409"/>
                  <a:pt x="2104" y="9408"/>
                  <a:pt x="2084" y="9405"/>
                </a:cubicBezTo>
                <a:cubicBezTo>
                  <a:pt x="1811" y="9382"/>
                  <a:pt x="1620" y="9144"/>
                  <a:pt x="1632" y="8870"/>
                </a:cubicBezTo>
                <a:cubicBezTo>
                  <a:pt x="1739" y="7870"/>
                  <a:pt x="1823" y="6596"/>
                  <a:pt x="1680" y="5417"/>
                </a:cubicBezTo>
                <a:cubicBezTo>
                  <a:pt x="1668" y="5334"/>
                  <a:pt x="1584" y="5274"/>
                  <a:pt x="1501" y="5274"/>
                </a:cubicBezTo>
                <a:cubicBezTo>
                  <a:pt x="1406" y="5286"/>
                  <a:pt x="1346" y="5357"/>
                  <a:pt x="1346" y="5453"/>
                </a:cubicBezTo>
                <a:cubicBezTo>
                  <a:pt x="1489" y="6596"/>
                  <a:pt x="1394" y="7858"/>
                  <a:pt x="1311" y="8846"/>
                </a:cubicBezTo>
                <a:cubicBezTo>
                  <a:pt x="1263" y="9286"/>
                  <a:pt x="1584" y="9691"/>
                  <a:pt x="2037" y="9739"/>
                </a:cubicBezTo>
                <a:cubicBezTo>
                  <a:pt x="2059" y="9741"/>
                  <a:pt x="2082" y="9742"/>
                  <a:pt x="2104" y="9742"/>
                </a:cubicBezTo>
                <a:cubicBezTo>
                  <a:pt x="2518" y="9742"/>
                  <a:pt x="2885" y="9430"/>
                  <a:pt x="2930" y="9001"/>
                </a:cubicBezTo>
                <a:cubicBezTo>
                  <a:pt x="2977" y="8501"/>
                  <a:pt x="3013" y="8024"/>
                  <a:pt x="3037" y="7596"/>
                </a:cubicBezTo>
                <a:cubicBezTo>
                  <a:pt x="3347" y="7739"/>
                  <a:pt x="3918" y="7810"/>
                  <a:pt x="4251" y="7846"/>
                </a:cubicBezTo>
                <a:cubicBezTo>
                  <a:pt x="4751" y="7905"/>
                  <a:pt x="5347" y="7917"/>
                  <a:pt x="5942" y="7917"/>
                </a:cubicBezTo>
                <a:cubicBezTo>
                  <a:pt x="6323" y="7917"/>
                  <a:pt x="6716" y="7905"/>
                  <a:pt x="7085" y="7893"/>
                </a:cubicBezTo>
                <a:cubicBezTo>
                  <a:pt x="7442" y="7870"/>
                  <a:pt x="7883" y="7834"/>
                  <a:pt x="8228" y="7751"/>
                </a:cubicBezTo>
                <a:lnTo>
                  <a:pt x="8228" y="7751"/>
                </a:lnTo>
                <a:cubicBezTo>
                  <a:pt x="7990" y="8036"/>
                  <a:pt x="7764" y="8143"/>
                  <a:pt x="7561" y="8262"/>
                </a:cubicBezTo>
                <a:cubicBezTo>
                  <a:pt x="6966" y="8560"/>
                  <a:pt x="6656" y="9275"/>
                  <a:pt x="6835" y="9929"/>
                </a:cubicBezTo>
                <a:cubicBezTo>
                  <a:pt x="6930" y="10287"/>
                  <a:pt x="6966" y="10537"/>
                  <a:pt x="7145" y="10846"/>
                </a:cubicBezTo>
                <a:cubicBezTo>
                  <a:pt x="7204" y="10965"/>
                  <a:pt x="7299" y="11108"/>
                  <a:pt x="7526" y="11108"/>
                </a:cubicBezTo>
                <a:cubicBezTo>
                  <a:pt x="7533" y="11108"/>
                  <a:pt x="7540" y="11109"/>
                  <a:pt x="7547" y="11109"/>
                </a:cubicBezTo>
                <a:cubicBezTo>
                  <a:pt x="7806" y="11109"/>
                  <a:pt x="7934" y="10899"/>
                  <a:pt x="8049" y="10668"/>
                </a:cubicBezTo>
                <a:cubicBezTo>
                  <a:pt x="8073" y="10596"/>
                  <a:pt x="8014" y="10763"/>
                  <a:pt x="8359" y="9691"/>
                </a:cubicBezTo>
                <a:cubicBezTo>
                  <a:pt x="9645" y="9060"/>
                  <a:pt x="10419" y="7751"/>
                  <a:pt x="10335" y="6346"/>
                </a:cubicBezTo>
                <a:cubicBezTo>
                  <a:pt x="10276" y="5107"/>
                  <a:pt x="10335" y="4060"/>
                  <a:pt x="10550" y="3190"/>
                </a:cubicBezTo>
                <a:cubicBezTo>
                  <a:pt x="10948" y="1453"/>
                  <a:pt x="9589" y="0"/>
                  <a:pt x="8009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0257;p135">
            <a:extLst>
              <a:ext uri="{FF2B5EF4-FFF2-40B4-BE49-F238E27FC236}">
                <a16:creationId xmlns:a16="http://schemas.microsoft.com/office/drawing/2014/main" id="{1F8E626F-EBBF-C940-9A7C-AFAE624E026B}"/>
              </a:ext>
            </a:extLst>
          </p:cNvPr>
          <p:cNvGrpSpPr/>
          <p:nvPr/>
        </p:nvGrpSpPr>
        <p:grpSpPr>
          <a:xfrm>
            <a:off x="2601798" y="3597993"/>
            <a:ext cx="654360" cy="666600"/>
            <a:chOff x="5309250" y="2903170"/>
            <a:chExt cx="359579" cy="355852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0" name="Google Shape;10258;p135">
              <a:extLst>
                <a:ext uri="{FF2B5EF4-FFF2-40B4-BE49-F238E27FC236}">
                  <a16:creationId xmlns:a16="http://schemas.microsoft.com/office/drawing/2014/main" id="{46B071C0-E02F-9D44-BA43-A77110915B31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259;p135">
              <a:extLst>
                <a:ext uri="{FF2B5EF4-FFF2-40B4-BE49-F238E27FC236}">
                  <a16:creationId xmlns:a16="http://schemas.microsoft.com/office/drawing/2014/main" id="{3D830078-F345-EC4A-A5AA-B88B32F992ED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260;p135">
              <a:extLst>
                <a:ext uri="{FF2B5EF4-FFF2-40B4-BE49-F238E27FC236}">
                  <a16:creationId xmlns:a16="http://schemas.microsoft.com/office/drawing/2014/main" id="{EE84A9B8-6255-9B4C-BC10-83A4D09AB6BA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0281;p135">
            <a:extLst>
              <a:ext uri="{FF2B5EF4-FFF2-40B4-BE49-F238E27FC236}">
                <a16:creationId xmlns:a16="http://schemas.microsoft.com/office/drawing/2014/main" id="{81ED7E3D-8BDB-9F4D-8B3A-CA8709A35936}"/>
              </a:ext>
            </a:extLst>
          </p:cNvPr>
          <p:cNvGrpSpPr/>
          <p:nvPr/>
        </p:nvGrpSpPr>
        <p:grpSpPr>
          <a:xfrm>
            <a:off x="5476461" y="877902"/>
            <a:ext cx="1065929" cy="930838"/>
            <a:chOff x="6657194" y="2434073"/>
            <a:chExt cx="375507" cy="367925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5" name="Google Shape;10282;p135">
              <a:extLst>
                <a:ext uri="{FF2B5EF4-FFF2-40B4-BE49-F238E27FC236}">
                  <a16:creationId xmlns:a16="http://schemas.microsoft.com/office/drawing/2014/main" id="{7B03CB01-F935-0E4D-BDD1-47F7190EAA1B}"/>
                </a:ext>
              </a:extLst>
            </p:cNvPr>
            <p:cNvSpPr/>
            <p:nvPr/>
          </p:nvSpPr>
          <p:spPr>
            <a:xfrm>
              <a:off x="6657194" y="2434073"/>
              <a:ext cx="190780" cy="367925"/>
            </a:xfrm>
            <a:custGeom>
              <a:avLst/>
              <a:gdLst/>
              <a:ahLst/>
              <a:cxnLst/>
              <a:rect l="l" t="t" r="r" b="b"/>
              <a:pathLst>
                <a:path w="5989" h="11550" extrusionOk="0">
                  <a:moveTo>
                    <a:pt x="3024" y="346"/>
                  </a:moveTo>
                  <a:cubicBezTo>
                    <a:pt x="4465" y="346"/>
                    <a:pt x="5644" y="1524"/>
                    <a:pt x="5644" y="2965"/>
                  </a:cubicBezTo>
                  <a:lnTo>
                    <a:pt x="5644" y="5596"/>
                  </a:lnTo>
                  <a:lnTo>
                    <a:pt x="2977" y="5596"/>
                  </a:lnTo>
                  <a:cubicBezTo>
                    <a:pt x="2893" y="5596"/>
                    <a:pt x="2810" y="5668"/>
                    <a:pt x="2810" y="5763"/>
                  </a:cubicBezTo>
                  <a:cubicBezTo>
                    <a:pt x="2810" y="5846"/>
                    <a:pt x="2893" y="5930"/>
                    <a:pt x="2977" y="5930"/>
                  </a:cubicBezTo>
                  <a:lnTo>
                    <a:pt x="5644" y="5930"/>
                  </a:lnTo>
                  <a:lnTo>
                    <a:pt x="5644" y="8561"/>
                  </a:lnTo>
                  <a:cubicBezTo>
                    <a:pt x="5644" y="10002"/>
                    <a:pt x="4465" y="11180"/>
                    <a:pt x="3024" y="11180"/>
                  </a:cubicBezTo>
                  <a:lnTo>
                    <a:pt x="2965" y="11180"/>
                  </a:lnTo>
                  <a:cubicBezTo>
                    <a:pt x="1524" y="11180"/>
                    <a:pt x="345" y="10002"/>
                    <a:pt x="345" y="8561"/>
                  </a:cubicBezTo>
                  <a:lnTo>
                    <a:pt x="345" y="5930"/>
                  </a:lnTo>
                  <a:lnTo>
                    <a:pt x="2119" y="5930"/>
                  </a:lnTo>
                  <a:cubicBezTo>
                    <a:pt x="2203" y="5930"/>
                    <a:pt x="2274" y="5846"/>
                    <a:pt x="2274" y="5763"/>
                  </a:cubicBezTo>
                  <a:cubicBezTo>
                    <a:pt x="2274" y="5668"/>
                    <a:pt x="2203" y="5596"/>
                    <a:pt x="2119" y="5596"/>
                  </a:cubicBezTo>
                  <a:lnTo>
                    <a:pt x="345" y="5596"/>
                  </a:lnTo>
                  <a:lnTo>
                    <a:pt x="345" y="2965"/>
                  </a:lnTo>
                  <a:cubicBezTo>
                    <a:pt x="345" y="1524"/>
                    <a:pt x="1524" y="346"/>
                    <a:pt x="2965" y="346"/>
                  </a:cubicBezTo>
                  <a:close/>
                  <a:moveTo>
                    <a:pt x="2965" y="0"/>
                  </a:moveTo>
                  <a:cubicBezTo>
                    <a:pt x="1322" y="0"/>
                    <a:pt x="0" y="1322"/>
                    <a:pt x="0" y="2965"/>
                  </a:cubicBezTo>
                  <a:lnTo>
                    <a:pt x="0" y="8585"/>
                  </a:lnTo>
                  <a:cubicBezTo>
                    <a:pt x="0" y="10228"/>
                    <a:pt x="1322" y="11550"/>
                    <a:pt x="2965" y="11550"/>
                  </a:cubicBezTo>
                  <a:lnTo>
                    <a:pt x="3024" y="11550"/>
                  </a:lnTo>
                  <a:cubicBezTo>
                    <a:pt x="4655" y="11550"/>
                    <a:pt x="5989" y="10228"/>
                    <a:pt x="5989" y="8585"/>
                  </a:cubicBezTo>
                  <a:lnTo>
                    <a:pt x="5989" y="2953"/>
                  </a:lnTo>
                  <a:cubicBezTo>
                    <a:pt x="5965" y="1322"/>
                    <a:pt x="4644" y="0"/>
                    <a:pt x="30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0283;p135">
              <a:extLst>
                <a:ext uri="{FF2B5EF4-FFF2-40B4-BE49-F238E27FC236}">
                  <a16:creationId xmlns:a16="http://schemas.microsoft.com/office/drawing/2014/main" id="{C63CDC17-7E3E-0644-8DD8-7DED0C15556C}"/>
                </a:ext>
              </a:extLst>
            </p:cNvPr>
            <p:cNvSpPr/>
            <p:nvPr/>
          </p:nvSpPr>
          <p:spPr>
            <a:xfrm>
              <a:off x="6854409" y="2464399"/>
              <a:ext cx="178292" cy="162365"/>
            </a:xfrm>
            <a:custGeom>
              <a:avLst/>
              <a:gdLst/>
              <a:ahLst/>
              <a:cxnLst/>
              <a:rect l="l" t="t" r="r" b="b"/>
              <a:pathLst>
                <a:path w="5597" h="5097" extrusionOk="0">
                  <a:moveTo>
                    <a:pt x="2807" y="346"/>
                  </a:moveTo>
                  <a:cubicBezTo>
                    <a:pt x="3371" y="346"/>
                    <a:pt x="3933" y="564"/>
                    <a:pt x="4358" y="1001"/>
                  </a:cubicBezTo>
                  <a:cubicBezTo>
                    <a:pt x="5180" y="1835"/>
                    <a:pt x="5227" y="3132"/>
                    <a:pt x="4477" y="3990"/>
                  </a:cubicBezTo>
                  <a:lnTo>
                    <a:pt x="3441" y="2954"/>
                  </a:lnTo>
                  <a:cubicBezTo>
                    <a:pt x="3411" y="2924"/>
                    <a:pt x="3367" y="2909"/>
                    <a:pt x="3322" y="2909"/>
                  </a:cubicBezTo>
                  <a:cubicBezTo>
                    <a:pt x="3278" y="2909"/>
                    <a:pt x="3233" y="2924"/>
                    <a:pt x="3203" y="2954"/>
                  </a:cubicBezTo>
                  <a:cubicBezTo>
                    <a:pt x="3144" y="3013"/>
                    <a:pt x="3144" y="3132"/>
                    <a:pt x="3203" y="3192"/>
                  </a:cubicBezTo>
                  <a:lnTo>
                    <a:pt x="4239" y="4228"/>
                  </a:lnTo>
                  <a:cubicBezTo>
                    <a:pt x="3831" y="4584"/>
                    <a:pt x="3321" y="4763"/>
                    <a:pt x="2810" y="4763"/>
                  </a:cubicBezTo>
                  <a:cubicBezTo>
                    <a:pt x="2246" y="4763"/>
                    <a:pt x="1681" y="4546"/>
                    <a:pt x="1250" y="4109"/>
                  </a:cubicBezTo>
                  <a:cubicBezTo>
                    <a:pt x="417" y="3287"/>
                    <a:pt x="393" y="1977"/>
                    <a:pt x="1131" y="1120"/>
                  </a:cubicBezTo>
                  <a:lnTo>
                    <a:pt x="1131" y="1120"/>
                  </a:lnTo>
                  <a:lnTo>
                    <a:pt x="2679" y="2668"/>
                  </a:lnTo>
                  <a:cubicBezTo>
                    <a:pt x="2709" y="2698"/>
                    <a:pt x="2754" y="2713"/>
                    <a:pt x="2798" y="2713"/>
                  </a:cubicBezTo>
                  <a:cubicBezTo>
                    <a:pt x="2843" y="2713"/>
                    <a:pt x="2888" y="2698"/>
                    <a:pt x="2917" y="2668"/>
                  </a:cubicBezTo>
                  <a:cubicBezTo>
                    <a:pt x="2977" y="2608"/>
                    <a:pt x="2977" y="2489"/>
                    <a:pt x="2917" y="2430"/>
                  </a:cubicBezTo>
                  <a:lnTo>
                    <a:pt x="1370" y="882"/>
                  </a:lnTo>
                  <a:cubicBezTo>
                    <a:pt x="1783" y="525"/>
                    <a:pt x="2296" y="346"/>
                    <a:pt x="2807" y="346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7"/>
                    <a:pt x="1000" y="4347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7"/>
                  </a:cubicBezTo>
                  <a:cubicBezTo>
                    <a:pt x="5596" y="3347"/>
                    <a:pt x="5596" y="1739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284;p135">
              <a:extLst>
                <a:ext uri="{FF2B5EF4-FFF2-40B4-BE49-F238E27FC236}">
                  <a16:creationId xmlns:a16="http://schemas.microsoft.com/office/drawing/2014/main" id="{14D5E5A6-9363-7C40-BD4F-D7E2474AE365}"/>
                </a:ext>
              </a:extLst>
            </p:cNvPr>
            <p:cNvSpPr/>
            <p:nvPr/>
          </p:nvSpPr>
          <p:spPr>
            <a:xfrm>
              <a:off x="6854409" y="2631288"/>
              <a:ext cx="177528" cy="162365"/>
            </a:xfrm>
            <a:custGeom>
              <a:avLst/>
              <a:gdLst/>
              <a:ahLst/>
              <a:cxnLst/>
              <a:rect l="l" t="t" r="r" b="b"/>
              <a:pathLst>
                <a:path w="5573" h="5097" extrusionOk="0">
                  <a:moveTo>
                    <a:pt x="2805" y="338"/>
                  </a:moveTo>
                  <a:cubicBezTo>
                    <a:pt x="3314" y="338"/>
                    <a:pt x="3821" y="515"/>
                    <a:pt x="4227" y="870"/>
                  </a:cubicBezTo>
                  <a:lnTo>
                    <a:pt x="1120" y="3977"/>
                  </a:lnTo>
                  <a:cubicBezTo>
                    <a:pt x="393" y="3108"/>
                    <a:pt x="417" y="1799"/>
                    <a:pt x="1239" y="989"/>
                  </a:cubicBezTo>
                  <a:cubicBezTo>
                    <a:pt x="1671" y="556"/>
                    <a:pt x="2239" y="338"/>
                    <a:pt x="2805" y="338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6"/>
                    <a:pt x="1000" y="4346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6"/>
                  </a:cubicBezTo>
                  <a:cubicBezTo>
                    <a:pt x="4656" y="4287"/>
                    <a:pt x="4656" y="4168"/>
                    <a:pt x="4596" y="4108"/>
                  </a:cubicBezTo>
                  <a:cubicBezTo>
                    <a:pt x="4566" y="4079"/>
                    <a:pt x="4522" y="4064"/>
                    <a:pt x="4477" y="4064"/>
                  </a:cubicBezTo>
                  <a:cubicBezTo>
                    <a:pt x="4432" y="4064"/>
                    <a:pt x="4388" y="4079"/>
                    <a:pt x="4358" y="4108"/>
                  </a:cubicBezTo>
                  <a:cubicBezTo>
                    <a:pt x="3933" y="4540"/>
                    <a:pt x="3370" y="4754"/>
                    <a:pt x="2806" y="4754"/>
                  </a:cubicBezTo>
                  <a:cubicBezTo>
                    <a:pt x="2295" y="4754"/>
                    <a:pt x="1783" y="4578"/>
                    <a:pt x="1370" y="4227"/>
                  </a:cubicBezTo>
                  <a:lnTo>
                    <a:pt x="2417" y="3180"/>
                  </a:lnTo>
                  <a:lnTo>
                    <a:pt x="4477" y="1120"/>
                  </a:lnTo>
                  <a:cubicBezTo>
                    <a:pt x="5060" y="1799"/>
                    <a:pt x="5180" y="2775"/>
                    <a:pt x="4763" y="3573"/>
                  </a:cubicBezTo>
                  <a:cubicBezTo>
                    <a:pt x="4715" y="3668"/>
                    <a:pt x="4751" y="3751"/>
                    <a:pt x="4834" y="3799"/>
                  </a:cubicBezTo>
                  <a:cubicBezTo>
                    <a:pt x="4863" y="3813"/>
                    <a:pt x="4890" y="3820"/>
                    <a:pt x="4916" y="3820"/>
                  </a:cubicBezTo>
                  <a:cubicBezTo>
                    <a:pt x="4976" y="3820"/>
                    <a:pt x="5027" y="3782"/>
                    <a:pt x="5060" y="3715"/>
                  </a:cubicBezTo>
                  <a:cubicBezTo>
                    <a:pt x="5572" y="2739"/>
                    <a:pt x="5406" y="1537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691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584BC9-1BA4-E648-97F7-7067E848A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433" y="1908750"/>
            <a:ext cx="5279134" cy="663000"/>
          </a:xfrm>
        </p:spPr>
        <p:txBody>
          <a:bodyPr/>
          <a:lstStyle/>
          <a:p>
            <a:pPr algn="ctr"/>
            <a:r>
              <a:rPr lang="en-SE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38610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6"/>
          <p:cNvSpPr/>
          <p:nvPr/>
        </p:nvSpPr>
        <p:spPr>
          <a:xfrm>
            <a:off x="1089932" y="0"/>
            <a:ext cx="6964135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86"/>
          <p:cNvCxnSpPr/>
          <p:nvPr/>
        </p:nvCxnSpPr>
        <p:spPr>
          <a:xfrm rot="10800000" flipH="1">
            <a:off x="4180050" y="1154941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86"/>
          <p:cNvSpPr txBox="1">
            <a:spLocks noGrp="1"/>
          </p:cNvSpPr>
          <p:nvPr>
            <p:ph type="title"/>
          </p:nvPr>
        </p:nvSpPr>
        <p:spPr>
          <a:xfrm>
            <a:off x="1757400" y="275364"/>
            <a:ext cx="5629200" cy="947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2"/>
                </a:solidFill>
                <a:sym typeface="Raleway Thin"/>
              </a:rPr>
              <a:t>References</a:t>
            </a:r>
            <a:endParaRPr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1C1E13-E3AA-1C4B-9B32-479D5C834289}"/>
              </a:ext>
            </a:extLst>
          </p:cNvPr>
          <p:cNvSpPr/>
          <p:nvPr/>
        </p:nvSpPr>
        <p:spPr>
          <a:xfrm>
            <a:off x="1138854" y="1327263"/>
            <a:ext cx="6866291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bg1">
                    <a:lumMod val="25000"/>
                  </a:schemeClr>
                </a:solidFill>
              </a:rPr>
              <a:t>Zhang X, de Maat V, Guzmán Prieto AM, Prajsnar TK, Bayjanov JR, de Been M, Rogers MRC, Bonten MJM, Mesnage S, Willems RJL, van Schaik W. 2017. </a:t>
            </a:r>
            <a:r>
              <a:rPr lang="en-GB" dirty="0">
                <a:solidFill>
                  <a:schemeClr val="bg1">
                    <a:lumMod val="25000"/>
                  </a:schemeClr>
                </a:solidFill>
              </a:rPr>
              <a:t>RNA-</a:t>
            </a:r>
            <a:r>
              <a:rPr lang="en-GB" dirty="0" err="1">
                <a:solidFill>
                  <a:schemeClr val="bg1">
                    <a:lumMod val="25000"/>
                  </a:schemeClr>
                </a:solidFill>
              </a:rPr>
              <a:t>seq</a:t>
            </a:r>
            <a:r>
              <a:rPr lang="en-GB" dirty="0">
                <a:solidFill>
                  <a:schemeClr val="bg1">
                    <a:lumMod val="25000"/>
                  </a:schemeClr>
                </a:solidFill>
              </a:rPr>
              <a:t> and Tn-</a:t>
            </a:r>
            <a:r>
              <a:rPr lang="en-GB" dirty="0" err="1">
                <a:solidFill>
                  <a:schemeClr val="bg1">
                    <a:lumMod val="25000"/>
                  </a:schemeClr>
                </a:solidFill>
              </a:rPr>
              <a:t>seq</a:t>
            </a:r>
            <a:r>
              <a:rPr lang="en-GB" dirty="0">
                <a:solidFill>
                  <a:schemeClr val="bg1">
                    <a:lumMod val="25000"/>
                  </a:schemeClr>
                </a:solidFill>
              </a:rPr>
              <a:t> reveal fitness determinants of vancomycin-resistant Enterococcus faecium during growth in human serum. BMC Genomics 18: 893.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25000"/>
                  </a:schemeClr>
                </a:solidFill>
                <a:hlinkClick r:id="rId3"/>
              </a:rPr>
              <a:t>https://canu.readthedocs.io/en/latest/tutorial.html#canu-the-command</a:t>
            </a: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25000"/>
                  </a:schemeClr>
                </a:solidFill>
                <a:hlinkClick r:id="rId4"/>
              </a:rPr>
              <a:t>https://cab.spbu.ru/files/release3.14.0/manual.html</a:t>
            </a: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25000"/>
                  </a:schemeClr>
                </a:solidFill>
                <a:hlinkClick r:id="rId5"/>
              </a:rPr>
              <a:t>https://support.illumina.com/bulletins/2016/04/fastq-files-explained.html</a:t>
            </a: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25000"/>
                  </a:schemeClr>
                </a:solidFill>
                <a:hlinkClick r:id="rId6"/>
              </a:rPr>
              <a:t>http://bioconductor.org/packages/devel/bioc/vignettes/DESeq2/inst/doc/DESeq2.html#htseq-count-input</a:t>
            </a: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r>
              <a:rPr lang="en-SE" sz="1200" dirty="0">
                <a:solidFill>
                  <a:schemeClr val="bg1">
                    <a:lumMod val="25000"/>
                  </a:schemeClr>
                </a:solidFill>
              </a:rPr>
              <a:t> </a:t>
            </a:r>
            <a:endParaRPr lang="en-GB" sz="1200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27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body" idx="1"/>
          </p:nvPr>
        </p:nvSpPr>
        <p:spPr>
          <a:xfrm>
            <a:off x="719775" y="1808739"/>
            <a:ext cx="4756686" cy="1849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sv-SE" dirty="0"/>
              <a:t>Multi-</a:t>
            </a:r>
            <a:r>
              <a:rPr lang="sv-SE" dirty="0" err="1"/>
              <a:t>resistant</a:t>
            </a:r>
            <a:r>
              <a:rPr lang="sv-SE" dirty="0"/>
              <a:t> </a:t>
            </a:r>
          </a:p>
          <a:p>
            <a:pPr marL="285750" indent="-285750">
              <a:spcAft>
                <a:spcPts val="1600"/>
              </a:spcAft>
            </a:pPr>
            <a:r>
              <a:rPr lang="sv-SE" dirty="0"/>
              <a:t>Hospital </a:t>
            </a:r>
            <a:r>
              <a:rPr lang="sv-SE" dirty="0" err="1"/>
              <a:t>disease</a:t>
            </a:r>
            <a:r>
              <a:rPr lang="sv-SE" dirty="0"/>
              <a:t> (</a:t>
            </a:r>
            <a:r>
              <a:rPr lang="sv-SE" dirty="0" err="1"/>
              <a:t>clade</a:t>
            </a:r>
            <a:r>
              <a:rPr lang="sv-SE" dirty="0"/>
              <a:t> A)</a:t>
            </a:r>
          </a:p>
          <a:p>
            <a:pPr marL="285750" indent="-285750">
              <a:spcAft>
                <a:spcPts val="1600"/>
              </a:spcAft>
            </a:pPr>
            <a:r>
              <a:rPr lang="sv-SE" dirty="0" err="1"/>
              <a:t>Urinary</a:t>
            </a:r>
            <a:r>
              <a:rPr lang="sv-SE" dirty="0"/>
              <a:t> </a:t>
            </a:r>
            <a:r>
              <a:rPr lang="sv-SE" dirty="0" err="1"/>
              <a:t>tract</a:t>
            </a:r>
            <a:r>
              <a:rPr lang="sv-SE" dirty="0"/>
              <a:t> and </a:t>
            </a:r>
            <a:r>
              <a:rPr lang="sv-SE" dirty="0" err="1"/>
              <a:t>bloodstream</a:t>
            </a:r>
            <a:endParaRPr lang="sv-SE" dirty="0"/>
          </a:p>
          <a:p>
            <a:pPr marL="285750" indent="-285750">
              <a:spcAft>
                <a:spcPts val="1600"/>
              </a:spcAft>
            </a:pPr>
            <a:r>
              <a:rPr lang="sv-SE" dirty="0" err="1"/>
              <a:t>Strain</a:t>
            </a:r>
            <a:r>
              <a:rPr lang="sv-SE" dirty="0"/>
              <a:t>: E745 from </a:t>
            </a:r>
            <a:r>
              <a:rPr lang="sv-SE" dirty="0" err="1"/>
              <a:t>rectal</a:t>
            </a:r>
            <a:r>
              <a:rPr lang="sv-SE" dirty="0"/>
              <a:t> </a:t>
            </a:r>
            <a:r>
              <a:rPr lang="sv-SE" dirty="0" err="1"/>
              <a:t>swab</a:t>
            </a:r>
            <a:r>
              <a:rPr lang="sv-SE" dirty="0"/>
              <a:t> (</a:t>
            </a:r>
            <a:r>
              <a:rPr lang="sv-SE" dirty="0" err="1"/>
              <a:t>Clade</a:t>
            </a:r>
            <a:r>
              <a:rPr lang="sv-SE" dirty="0"/>
              <a:t> A-1, NL)</a:t>
            </a:r>
          </a:p>
          <a:p>
            <a:pPr marL="0" indent="0"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64" name="Google Shape;464;p67"/>
          <p:cNvSpPr txBox="1">
            <a:spLocks noGrp="1"/>
          </p:cNvSpPr>
          <p:nvPr>
            <p:ph type="title"/>
          </p:nvPr>
        </p:nvSpPr>
        <p:spPr>
          <a:xfrm>
            <a:off x="719775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Enterococcus faecium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 rot="10800000" flipH="1">
            <a:off x="822683" y="142860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A37D3BF-1077-624B-9E5B-8E2365B71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223" b="79003" l="47536" r="68200">
                        <a14:foregroundMark x1="61800" y1="60267" x2="61800" y2="60267"/>
                        <a14:foregroundMark x1="63000" y1="58400" x2="64600" y2="58133"/>
                        <a14:foregroundMark x1="53600" y1="66667" x2="50000" y2="76267"/>
                        <a14:foregroundMark x1="50800" y1="76267" x2="57400" y2="71200"/>
                        <a14:foregroundMark x1="57400" y1="65067" x2="61600" y2="56533"/>
                      </a14:backgroundRemoval>
                    </a14:imgEffect>
                  </a14:imgLayer>
                </a14:imgProps>
              </a:ext>
            </a:extLst>
          </a:blip>
          <a:srcRect l="44953" t="50000" r="29217" b="17774"/>
          <a:stretch/>
        </p:blipFill>
        <p:spPr>
          <a:xfrm>
            <a:off x="5476461" y="1267852"/>
            <a:ext cx="1478253" cy="1379491"/>
          </a:xfrm>
          <a:prstGeom prst="rect">
            <a:avLst/>
          </a:prstGeom>
        </p:spPr>
      </p:pic>
      <p:sp>
        <p:nvSpPr>
          <p:cNvPr id="11" name="Google Shape;463;p67">
            <a:extLst>
              <a:ext uri="{FF2B5EF4-FFF2-40B4-BE49-F238E27FC236}">
                <a16:creationId xmlns:a16="http://schemas.microsoft.com/office/drawing/2014/main" id="{2E83CFFC-B37D-B245-A909-FBD2A3D57C0F}"/>
              </a:ext>
            </a:extLst>
          </p:cNvPr>
          <p:cNvSpPr txBox="1">
            <a:spLocks/>
          </p:cNvSpPr>
          <p:nvPr/>
        </p:nvSpPr>
        <p:spPr>
          <a:xfrm>
            <a:off x="0" y="4322521"/>
            <a:ext cx="6166883" cy="424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●"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GB" sz="1000" dirty="0"/>
              <a:t>Photo: https://</a:t>
            </a:r>
            <a:r>
              <a:rPr lang="en-GB" sz="1000" dirty="0" err="1"/>
              <a:t>www.indiamart.com</a:t>
            </a:r>
            <a:r>
              <a:rPr lang="en-GB" sz="1000" dirty="0"/>
              <a:t>/</a:t>
            </a:r>
            <a:r>
              <a:rPr lang="en-GB" sz="1000" dirty="0" err="1"/>
              <a:t>proddetail</a:t>
            </a:r>
            <a:r>
              <a:rPr lang="en-GB" sz="1000" dirty="0"/>
              <a:t>/enterococcus-faecium-probiotics-8411604530.html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body" idx="1"/>
          </p:nvPr>
        </p:nvSpPr>
        <p:spPr>
          <a:xfrm>
            <a:off x="719775" y="1845543"/>
            <a:ext cx="4195200" cy="16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sv-SE" sz="2000" dirty="0" err="1"/>
              <a:t>Identify</a:t>
            </a:r>
            <a:r>
              <a:rPr lang="sv-SE" sz="2000" dirty="0"/>
              <a:t> genes </a:t>
            </a:r>
            <a:r>
              <a:rPr lang="sv-SE" sz="2000" dirty="0" err="1"/>
              <a:t>responsible</a:t>
            </a:r>
            <a:r>
              <a:rPr lang="sv-SE" sz="2000" dirty="0"/>
              <a:t> for </a:t>
            </a:r>
            <a:r>
              <a:rPr lang="sv-SE" sz="2000" dirty="0" err="1"/>
              <a:t>growth</a:t>
            </a:r>
            <a:r>
              <a:rPr lang="sv-SE" sz="2000" dirty="0"/>
              <a:t> in human serum</a:t>
            </a:r>
          </a:p>
        </p:txBody>
      </p:sp>
      <p:sp>
        <p:nvSpPr>
          <p:cNvPr id="464" name="Google Shape;464;p67"/>
          <p:cNvSpPr txBox="1">
            <a:spLocks noGrp="1"/>
          </p:cNvSpPr>
          <p:nvPr>
            <p:ph type="title"/>
          </p:nvPr>
        </p:nvSpPr>
        <p:spPr>
          <a:xfrm>
            <a:off x="719775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Aim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 rot="10800000" flipH="1">
            <a:off x="822683" y="142860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DE59BD5-89C9-A044-9D13-E93010039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07" y="3157635"/>
            <a:ext cx="1738089" cy="1151551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7E29DAB-59F0-CA40-A273-1C91C8A9F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907" y="3387179"/>
            <a:ext cx="1391627" cy="92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01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body" idx="1"/>
          </p:nvPr>
        </p:nvSpPr>
        <p:spPr>
          <a:xfrm>
            <a:off x="719775" y="1563287"/>
            <a:ext cx="3852225" cy="1901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sv-SE" sz="2000" dirty="0" err="1"/>
              <a:t>DNAseq</a:t>
            </a:r>
            <a:r>
              <a:rPr lang="sv-SE" sz="2000" dirty="0"/>
              <a:t> from:</a:t>
            </a:r>
          </a:p>
          <a:p>
            <a:pPr marL="342900" indent="-342900">
              <a:spcAft>
                <a:spcPts val="600"/>
              </a:spcAft>
            </a:pPr>
            <a:r>
              <a:rPr lang="sv-SE" sz="2000" dirty="0" err="1"/>
              <a:t>PacBio</a:t>
            </a:r>
            <a:r>
              <a:rPr lang="sv-SE" sz="2000" dirty="0"/>
              <a:t> RSII</a:t>
            </a:r>
          </a:p>
          <a:p>
            <a:pPr marL="342900" indent="-342900">
              <a:spcAft>
                <a:spcPts val="600"/>
              </a:spcAft>
            </a:pPr>
            <a:r>
              <a:rPr lang="sv-SE" sz="2000" dirty="0" err="1"/>
              <a:t>illumina</a:t>
            </a:r>
            <a:r>
              <a:rPr lang="sv-SE" sz="2000" dirty="0"/>
              <a:t> </a:t>
            </a:r>
            <a:r>
              <a:rPr lang="sv-SE" sz="2000" dirty="0" err="1"/>
              <a:t>HiSeq</a:t>
            </a:r>
            <a:r>
              <a:rPr lang="sv-SE" sz="2000" dirty="0"/>
              <a:t> 2500 </a:t>
            </a:r>
          </a:p>
          <a:p>
            <a:pPr marL="342900" indent="-342900">
              <a:spcAft>
                <a:spcPts val="600"/>
              </a:spcAft>
            </a:pPr>
            <a:r>
              <a:rPr lang="sv-SE" sz="2000" dirty="0" err="1"/>
              <a:t>NanoPore</a:t>
            </a:r>
            <a:r>
              <a:rPr lang="sv-SE" sz="2000" dirty="0"/>
              <a:t> </a:t>
            </a:r>
            <a:r>
              <a:rPr lang="sv-SE" sz="2000" dirty="0" err="1"/>
              <a:t>MinION</a:t>
            </a:r>
            <a:r>
              <a:rPr lang="sv-SE" sz="2000" dirty="0"/>
              <a:t> 2D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sv-SE" sz="2000" dirty="0" err="1"/>
              <a:t>RNAseq</a:t>
            </a:r>
            <a:r>
              <a:rPr lang="sv-SE" sz="2000" dirty="0"/>
              <a:t> (and </a:t>
            </a:r>
            <a:r>
              <a:rPr lang="sv-SE" sz="2000" dirty="0" err="1"/>
              <a:t>Tn</a:t>
            </a:r>
            <a:r>
              <a:rPr lang="sv-SE" sz="2000" dirty="0"/>
              <a:t>) from     medium and serum:</a:t>
            </a:r>
          </a:p>
          <a:p>
            <a:pPr marL="342900" indent="-342900">
              <a:spcAft>
                <a:spcPts val="600"/>
              </a:spcAft>
            </a:pPr>
            <a:r>
              <a:rPr lang="sv-SE" sz="2000" dirty="0" err="1"/>
              <a:t>illumina</a:t>
            </a:r>
            <a:r>
              <a:rPr lang="sv-SE" sz="2000" dirty="0"/>
              <a:t> </a:t>
            </a:r>
            <a:r>
              <a:rPr lang="sv-SE" sz="2000" dirty="0" err="1"/>
              <a:t>HiSeq</a:t>
            </a:r>
            <a:r>
              <a:rPr lang="sv-SE" sz="2000" dirty="0"/>
              <a:t> 2500</a:t>
            </a:r>
          </a:p>
        </p:txBody>
      </p:sp>
      <p:sp>
        <p:nvSpPr>
          <p:cNvPr id="464" name="Google Shape;464;p67"/>
          <p:cNvSpPr txBox="1">
            <a:spLocks noGrp="1"/>
          </p:cNvSpPr>
          <p:nvPr>
            <p:ph type="title"/>
          </p:nvPr>
        </p:nvSpPr>
        <p:spPr>
          <a:xfrm>
            <a:off x="719775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 rot="10800000" flipH="1">
            <a:off x="822683" y="142860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Google Shape;9898;p135">
            <a:extLst>
              <a:ext uri="{FF2B5EF4-FFF2-40B4-BE49-F238E27FC236}">
                <a16:creationId xmlns:a16="http://schemas.microsoft.com/office/drawing/2014/main" id="{168B803F-B1C0-9647-B163-1B96C4114B51}"/>
              </a:ext>
            </a:extLst>
          </p:cNvPr>
          <p:cNvGrpSpPr/>
          <p:nvPr/>
        </p:nvGrpSpPr>
        <p:grpSpPr>
          <a:xfrm>
            <a:off x="5492137" y="2514265"/>
            <a:ext cx="945455" cy="1173881"/>
            <a:chOff x="6275635" y="4282651"/>
            <a:chExt cx="209383" cy="366778"/>
          </a:xfrm>
          <a:solidFill>
            <a:schemeClr val="bg1">
              <a:lumMod val="50000"/>
            </a:schemeClr>
          </a:solidFill>
        </p:grpSpPr>
        <p:sp>
          <p:nvSpPr>
            <p:cNvPr id="8" name="Google Shape;9899;p135">
              <a:extLst>
                <a:ext uri="{FF2B5EF4-FFF2-40B4-BE49-F238E27FC236}">
                  <a16:creationId xmlns:a16="http://schemas.microsoft.com/office/drawing/2014/main" id="{D7C89B8D-5165-3640-9BC4-B4538162F138}"/>
                </a:ext>
              </a:extLst>
            </p:cNvPr>
            <p:cNvSpPr/>
            <p:nvPr/>
          </p:nvSpPr>
          <p:spPr>
            <a:xfrm>
              <a:off x="6275635" y="4282651"/>
              <a:ext cx="89162" cy="366778"/>
            </a:xfrm>
            <a:custGeom>
              <a:avLst/>
              <a:gdLst/>
              <a:ahLst/>
              <a:cxnLst/>
              <a:rect l="l" t="t" r="r" b="b"/>
              <a:pathLst>
                <a:path w="2799" h="11514" extrusionOk="0">
                  <a:moveTo>
                    <a:pt x="1382" y="1751"/>
                  </a:moveTo>
                  <a:cubicBezTo>
                    <a:pt x="1667" y="1917"/>
                    <a:pt x="1929" y="2084"/>
                    <a:pt x="2132" y="2275"/>
                  </a:cubicBezTo>
                  <a:lnTo>
                    <a:pt x="620" y="2275"/>
                  </a:lnTo>
                  <a:cubicBezTo>
                    <a:pt x="822" y="2084"/>
                    <a:pt x="1084" y="1917"/>
                    <a:pt x="1382" y="1751"/>
                  </a:cubicBezTo>
                  <a:close/>
                  <a:moveTo>
                    <a:pt x="2370" y="2620"/>
                  </a:moveTo>
                  <a:cubicBezTo>
                    <a:pt x="2465" y="2822"/>
                    <a:pt x="2489" y="3048"/>
                    <a:pt x="2382" y="3298"/>
                  </a:cubicBezTo>
                  <a:lnTo>
                    <a:pt x="381" y="3298"/>
                  </a:lnTo>
                  <a:cubicBezTo>
                    <a:pt x="298" y="3084"/>
                    <a:pt x="286" y="2858"/>
                    <a:pt x="381" y="2620"/>
                  </a:cubicBezTo>
                  <a:close/>
                  <a:moveTo>
                    <a:pt x="2144" y="3644"/>
                  </a:moveTo>
                  <a:cubicBezTo>
                    <a:pt x="1953" y="3834"/>
                    <a:pt x="1679" y="4001"/>
                    <a:pt x="1382" y="4168"/>
                  </a:cubicBezTo>
                  <a:cubicBezTo>
                    <a:pt x="1096" y="4001"/>
                    <a:pt x="822" y="3834"/>
                    <a:pt x="620" y="3644"/>
                  </a:cubicBezTo>
                  <a:close/>
                  <a:moveTo>
                    <a:pt x="2441" y="5918"/>
                  </a:moveTo>
                  <a:cubicBezTo>
                    <a:pt x="2334" y="6394"/>
                    <a:pt x="1893" y="6680"/>
                    <a:pt x="1382" y="6966"/>
                  </a:cubicBezTo>
                  <a:cubicBezTo>
                    <a:pt x="881" y="6680"/>
                    <a:pt x="429" y="6394"/>
                    <a:pt x="346" y="5918"/>
                  </a:cubicBezTo>
                  <a:close/>
                  <a:moveTo>
                    <a:pt x="1382" y="7347"/>
                  </a:moveTo>
                  <a:cubicBezTo>
                    <a:pt x="1679" y="7513"/>
                    <a:pt x="1953" y="7680"/>
                    <a:pt x="2144" y="7870"/>
                  </a:cubicBezTo>
                  <a:lnTo>
                    <a:pt x="620" y="7870"/>
                  </a:lnTo>
                  <a:cubicBezTo>
                    <a:pt x="822" y="7680"/>
                    <a:pt x="1096" y="7513"/>
                    <a:pt x="1382" y="7347"/>
                  </a:cubicBezTo>
                  <a:close/>
                  <a:moveTo>
                    <a:pt x="2394" y="8216"/>
                  </a:moveTo>
                  <a:cubicBezTo>
                    <a:pt x="2489" y="8454"/>
                    <a:pt x="2489" y="8680"/>
                    <a:pt x="2382" y="8894"/>
                  </a:cubicBezTo>
                  <a:lnTo>
                    <a:pt x="405" y="8894"/>
                  </a:lnTo>
                  <a:cubicBezTo>
                    <a:pt x="298" y="8656"/>
                    <a:pt x="298" y="8442"/>
                    <a:pt x="405" y="8216"/>
                  </a:cubicBezTo>
                  <a:close/>
                  <a:moveTo>
                    <a:pt x="2132" y="9240"/>
                  </a:moveTo>
                  <a:cubicBezTo>
                    <a:pt x="1929" y="9430"/>
                    <a:pt x="1667" y="9597"/>
                    <a:pt x="1382" y="9764"/>
                  </a:cubicBezTo>
                  <a:cubicBezTo>
                    <a:pt x="1096" y="9597"/>
                    <a:pt x="834" y="9430"/>
                    <a:pt x="620" y="9240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846"/>
                    <a:pt x="524" y="1251"/>
                    <a:pt x="1072" y="1560"/>
                  </a:cubicBezTo>
                  <a:cubicBezTo>
                    <a:pt x="500" y="1894"/>
                    <a:pt x="0" y="2310"/>
                    <a:pt x="0" y="2965"/>
                  </a:cubicBezTo>
                  <a:cubicBezTo>
                    <a:pt x="0" y="3644"/>
                    <a:pt x="524" y="4049"/>
                    <a:pt x="1072" y="4358"/>
                  </a:cubicBezTo>
                  <a:cubicBezTo>
                    <a:pt x="524" y="4668"/>
                    <a:pt x="0" y="5072"/>
                    <a:pt x="0" y="5763"/>
                  </a:cubicBezTo>
                  <a:cubicBezTo>
                    <a:pt x="0" y="6442"/>
                    <a:pt x="524" y="6847"/>
                    <a:pt x="1072" y="7156"/>
                  </a:cubicBezTo>
                  <a:cubicBezTo>
                    <a:pt x="524" y="7466"/>
                    <a:pt x="0" y="7870"/>
                    <a:pt x="0" y="8549"/>
                  </a:cubicBezTo>
                  <a:cubicBezTo>
                    <a:pt x="0" y="8799"/>
                    <a:pt x="72" y="9002"/>
                    <a:pt x="179" y="9180"/>
                  </a:cubicBezTo>
                  <a:cubicBezTo>
                    <a:pt x="227" y="9240"/>
                    <a:pt x="322" y="9525"/>
                    <a:pt x="1072" y="9954"/>
                  </a:cubicBezTo>
                  <a:cubicBezTo>
                    <a:pt x="524" y="10264"/>
                    <a:pt x="0" y="10668"/>
                    <a:pt x="0" y="11359"/>
                  </a:cubicBezTo>
                  <a:cubicBezTo>
                    <a:pt x="0" y="11442"/>
                    <a:pt x="72" y="11514"/>
                    <a:pt x="167" y="11514"/>
                  </a:cubicBezTo>
                  <a:cubicBezTo>
                    <a:pt x="250" y="11514"/>
                    <a:pt x="322" y="11442"/>
                    <a:pt x="322" y="11359"/>
                  </a:cubicBezTo>
                  <a:cubicBezTo>
                    <a:pt x="322" y="10776"/>
                    <a:pt x="834" y="10466"/>
                    <a:pt x="1393" y="10145"/>
                  </a:cubicBezTo>
                  <a:cubicBezTo>
                    <a:pt x="1965" y="10466"/>
                    <a:pt x="2465" y="10776"/>
                    <a:pt x="2465" y="11359"/>
                  </a:cubicBezTo>
                  <a:cubicBezTo>
                    <a:pt x="2465" y="11442"/>
                    <a:pt x="2548" y="11514"/>
                    <a:pt x="2632" y="11514"/>
                  </a:cubicBezTo>
                  <a:cubicBezTo>
                    <a:pt x="2727" y="11514"/>
                    <a:pt x="2798" y="11442"/>
                    <a:pt x="2798" y="11359"/>
                  </a:cubicBezTo>
                  <a:cubicBezTo>
                    <a:pt x="2798" y="10668"/>
                    <a:pt x="2274" y="10264"/>
                    <a:pt x="1727" y="9954"/>
                  </a:cubicBezTo>
                  <a:cubicBezTo>
                    <a:pt x="2286" y="9633"/>
                    <a:pt x="2798" y="9216"/>
                    <a:pt x="2798" y="8561"/>
                  </a:cubicBezTo>
                  <a:cubicBezTo>
                    <a:pt x="2798" y="7870"/>
                    <a:pt x="2274" y="7466"/>
                    <a:pt x="1727" y="7156"/>
                  </a:cubicBezTo>
                  <a:cubicBezTo>
                    <a:pt x="2274" y="6847"/>
                    <a:pt x="2798" y="6442"/>
                    <a:pt x="2798" y="5763"/>
                  </a:cubicBezTo>
                  <a:cubicBezTo>
                    <a:pt x="2798" y="5608"/>
                    <a:pt x="2763" y="5465"/>
                    <a:pt x="2727" y="5346"/>
                  </a:cubicBezTo>
                  <a:cubicBezTo>
                    <a:pt x="2699" y="5273"/>
                    <a:pt x="2629" y="5227"/>
                    <a:pt x="2560" y="5227"/>
                  </a:cubicBezTo>
                  <a:cubicBezTo>
                    <a:pt x="2539" y="5227"/>
                    <a:pt x="2519" y="5231"/>
                    <a:pt x="2501" y="5239"/>
                  </a:cubicBezTo>
                  <a:cubicBezTo>
                    <a:pt x="2405" y="5263"/>
                    <a:pt x="2370" y="5370"/>
                    <a:pt x="2394" y="5465"/>
                  </a:cubicBezTo>
                  <a:cubicBezTo>
                    <a:pt x="2405" y="5501"/>
                    <a:pt x="2405" y="5549"/>
                    <a:pt x="2405" y="5596"/>
                  </a:cubicBezTo>
                  <a:lnTo>
                    <a:pt x="322" y="5596"/>
                  </a:lnTo>
                  <a:cubicBezTo>
                    <a:pt x="417" y="5132"/>
                    <a:pt x="881" y="4834"/>
                    <a:pt x="1370" y="4549"/>
                  </a:cubicBezTo>
                  <a:cubicBezTo>
                    <a:pt x="1560" y="4656"/>
                    <a:pt x="1774" y="4775"/>
                    <a:pt x="1929" y="4906"/>
                  </a:cubicBezTo>
                  <a:cubicBezTo>
                    <a:pt x="1960" y="4932"/>
                    <a:pt x="1998" y="4944"/>
                    <a:pt x="2035" y="4944"/>
                  </a:cubicBezTo>
                  <a:cubicBezTo>
                    <a:pt x="2084" y="4944"/>
                    <a:pt x="2134" y="4923"/>
                    <a:pt x="2167" y="4882"/>
                  </a:cubicBezTo>
                  <a:cubicBezTo>
                    <a:pt x="2227" y="4811"/>
                    <a:pt x="2215" y="4703"/>
                    <a:pt x="2144" y="4644"/>
                  </a:cubicBezTo>
                  <a:cubicBezTo>
                    <a:pt x="2001" y="4537"/>
                    <a:pt x="1858" y="4453"/>
                    <a:pt x="1703" y="4358"/>
                  </a:cubicBezTo>
                  <a:cubicBezTo>
                    <a:pt x="2263" y="4049"/>
                    <a:pt x="2775" y="3644"/>
                    <a:pt x="2775" y="2965"/>
                  </a:cubicBezTo>
                  <a:cubicBezTo>
                    <a:pt x="2775" y="2727"/>
                    <a:pt x="2703" y="2513"/>
                    <a:pt x="2596" y="2334"/>
                  </a:cubicBezTo>
                  <a:cubicBezTo>
                    <a:pt x="2560" y="2275"/>
                    <a:pt x="2441" y="1989"/>
                    <a:pt x="1703" y="1560"/>
                  </a:cubicBezTo>
                  <a:cubicBezTo>
                    <a:pt x="2263" y="1239"/>
                    <a:pt x="2798" y="846"/>
                    <a:pt x="2798" y="167"/>
                  </a:cubicBezTo>
                  <a:cubicBezTo>
                    <a:pt x="2798" y="72"/>
                    <a:pt x="2727" y="0"/>
                    <a:pt x="2632" y="0"/>
                  </a:cubicBezTo>
                  <a:cubicBezTo>
                    <a:pt x="2548" y="0"/>
                    <a:pt x="2465" y="72"/>
                    <a:pt x="2465" y="167"/>
                  </a:cubicBezTo>
                  <a:cubicBezTo>
                    <a:pt x="2465" y="739"/>
                    <a:pt x="1965" y="1060"/>
                    <a:pt x="1393" y="1370"/>
                  </a:cubicBezTo>
                  <a:cubicBezTo>
                    <a:pt x="834" y="1060"/>
                    <a:pt x="322" y="727"/>
                    <a:pt x="322" y="167"/>
                  </a:cubicBez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900;p135">
              <a:extLst>
                <a:ext uri="{FF2B5EF4-FFF2-40B4-BE49-F238E27FC236}">
                  <a16:creationId xmlns:a16="http://schemas.microsoft.com/office/drawing/2014/main" id="{C327CEED-CC07-2444-B599-855D746F2F8F}"/>
                </a:ext>
              </a:extLst>
            </p:cNvPr>
            <p:cNvSpPr/>
            <p:nvPr/>
          </p:nvSpPr>
          <p:spPr>
            <a:xfrm>
              <a:off x="6395474" y="4282651"/>
              <a:ext cx="89544" cy="366778"/>
            </a:xfrm>
            <a:custGeom>
              <a:avLst/>
              <a:gdLst/>
              <a:ahLst/>
              <a:cxnLst/>
              <a:rect l="l" t="t" r="r" b="b"/>
              <a:pathLst>
                <a:path w="2811" h="11514" extrusionOk="0">
                  <a:moveTo>
                    <a:pt x="2799" y="2906"/>
                  </a:moveTo>
                  <a:cubicBezTo>
                    <a:pt x="2799" y="2912"/>
                    <a:pt x="2802" y="2914"/>
                    <a:pt x="2803" y="2914"/>
                  </a:cubicBezTo>
                  <a:cubicBezTo>
                    <a:pt x="2805" y="2914"/>
                    <a:pt x="2805" y="2912"/>
                    <a:pt x="2799" y="2906"/>
                  </a:cubicBezTo>
                  <a:close/>
                  <a:moveTo>
                    <a:pt x="2453" y="3096"/>
                  </a:moveTo>
                  <a:cubicBezTo>
                    <a:pt x="2382" y="3584"/>
                    <a:pt x="1918" y="3870"/>
                    <a:pt x="1406" y="4168"/>
                  </a:cubicBezTo>
                  <a:cubicBezTo>
                    <a:pt x="882" y="3870"/>
                    <a:pt x="417" y="3584"/>
                    <a:pt x="346" y="3096"/>
                  </a:cubicBezTo>
                  <a:close/>
                  <a:moveTo>
                    <a:pt x="1394" y="4549"/>
                  </a:moveTo>
                  <a:cubicBezTo>
                    <a:pt x="1680" y="4715"/>
                    <a:pt x="1965" y="4882"/>
                    <a:pt x="2156" y="5072"/>
                  </a:cubicBezTo>
                  <a:lnTo>
                    <a:pt x="644" y="5072"/>
                  </a:lnTo>
                  <a:cubicBezTo>
                    <a:pt x="834" y="4882"/>
                    <a:pt x="1120" y="4715"/>
                    <a:pt x="1394" y="4549"/>
                  </a:cubicBezTo>
                  <a:close/>
                  <a:moveTo>
                    <a:pt x="2394" y="5418"/>
                  </a:moveTo>
                  <a:cubicBezTo>
                    <a:pt x="2501" y="5644"/>
                    <a:pt x="2501" y="5858"/>
                    <a:pt x="2394" y="6096"/>
                  </a:cubicBezTo>
                  <a:lnTo>
                    <a:pt x="406" y="6096"/>
                  </a:lnTo>
                  <a:cubicBezTo>
                    <a:pt x="298" y="5858"/>
                    <a:pt x="298" y="5644"/>
                    <a:pt x="406" y="5418"/>
                  </a:cubicBezTo>
                  <a:close/>
                  <a:moveTo>
                    <a:pt x="2156" y="6442"/>
                  </a:moveTo>
                  <a:cubicBezTo>
                    <a:pt x="1965" y="6632"/>
                    <a:pt x="1680" y="6799"/>
                    <a:pt x="1406" y="6966"/>
                  </a:cubicBezTo>
                  <a:cubicBezTo>
                    <a:pt x="1120" y="6799"/>
                    <a:pt x="846" y="6632"/>
                    <a:pt x="644" y="6442"/>
                  </a:cubicBezTo>
                  <a:close/>
                  <a:moveTo>
                    <a:pt x="1406" y="7347"/>
                  </a:moveTo>
                  <a:cubicBezTo>
                    <a:pt x="1906" y="7632"/>
                    <a:pt x="2358" y="7918"/>
                    <a:pt x="2453" y="8382"/>
                  </a:cubicBezTo>
                  <a:lnTo>
                    <a:pt x="358" y="8382"/>
                  </a:lnTo>
                  <a:cubicBezTo>
                    <a:pt x="453" y="7918"/>
                    <a:pt x="906" y="7632"/>
                    <a:pt x="1406" y="7347"/>
                  </a:cubicBezTo>
                  <a:close/>
                  <a:moveTo>
                    <a:pt x="2442" y="8716"/>
                  </a:moveTo>
                  <a:cubicBezTo>
                    <a:pt x="2370" y="9180"/>
                    <a:pt x="1906" y="9478"/>
                    <a:pt x="1406" y="9764"/>
                  </a:cubicBezTo>
                  <a:cubicBezTo>
                    <a:pt x="894" y="9478"/>
                    <a:pt x="429" y="9192"/>
                    <a:pt x="346" y="8716"/>
                  </a:cubicBezTo>
                  <a:close/>
                  <a:moveTo>
                    <a:pt x="179" y="0"/>
                  </a:moveTo>
                  <a:cubicBezTo>
                    <a:pt x="96" y="0"/>
                    <a:pt x="13" y="72"/>
                    <a:pt x="13" y="167"/>
                  </a:cubicBezTo>
                  <a:cubicBezTo>
                    <a:pt x="13" y="858"/>
                    <a:pt x="548" y="1251"/>
                    <a:pt x="1084" y="1560"/>
                  </a:cubicBezTo>
                  <a:cubicBezTo>
                    <a:pt x="953" y="1632"/>
                    <a:pt x="834" y="1715"/>
                    <a:pt x="715" y="1786"/>
                  </a:cubicBezTo>
                  <a:cubicBezTo>
                    <a:pt x="584" y="1870"/>
                    <a:pt x="656" y="2096"/>
                    <a:pt x="822" y="2096"/>
                  </a:cubicBezTo>
                  <a:cubicBezTo>
                    <a:pt x="906" y="2096"/>
                    <a:pt x="870" y="2072"/>
                    <a:pt x="1430" y="1751"/>
                  </a:cubicBezTo>
                  <a:cubicBezTo>
                    <a:pt x="1918" y="2036"/>
                    <a:pt x="2370" y="2310"/>
                    <a:pt x="2477" y="2751"/>
                  </a:cubicBezTo>
                  <a:lnTo>
                    <a:pt x="406" y="2751"/>
                  </a:lnTo>
                  <a:cubicBezTo>
                    <a:pt x="417" y="2703"/>
                    <a:pt x="417" y="2644"/>
                    <a:pt x="429" y="2608"/>
                  </a:cubicBezTo>
                  <a:cubicBezTo>
                    <a:pt x="477" y="2513"/>
                    <a:pt x="429" y="2429"/>
                    <a:pt x="346" y="2382"/>
                  </a:cubicBezTo>
                  <a:cubicBezTo>
                    <a:pt x="320" y="2369"/>
                    <a:pt x="295" y="2363"/>
                    <a:pt x="271" y="2363"/>
                  </a:cubicBezTo>
                  <a:cubicBezTo>
                    <a:pt x="208" y="2363"/>
                    <a:pt x="154" y="2404"/>
                    <a:pt x="120" y="2465"/>
                  </a:cubicBezTo>
                  <a:cubicBezTo>
                    <a:pt x="60" y="2608"/>
                    <a:pt x="36" y="2751"/>
                    <a:pt x="13" y="2917"/>
                  </a:cubicBezTo>
                  <a:lnTo>
                    <a:pt x="13" y="2929"/>
                  </a:lnTo>
                  <a:cubicBezTo>
                    <a:pt x="1" y="3620"/>
                    <a:pt x="489" y="4013"/>
                    <a:pt x="1084" y="4358"/>
                  </a:cubicBezTo>
                  <a:cubicBezTo>
                    <a:pt x="537" y="4668"/>
                    <a:pt x="13" y="5072"/>
                    <a:pt x="13" y="5763"/>
                  </a:cubicBezTo>
                  <a:cubicBezTo>
                    <a:pt x="13" y="6442"/>
                    <a:pt x="537" y="6847"/>
                    <a:pt x="1084" y="7156"/>
                  </a:cubicBezTo>
                  <a:cubicBezTo>
                    <a:pt x="513" y="7501"/>
                    <a:pt x="13" y="7882"/>
                    <a:pt x="13" y="8561"/>
                  </a:cubicBezTo>
                  <a:cubicBezTo>
                    <a:pt x="13" y="9240"/>
                    <a:pt x="537" y="9644"/>
                    <a:pt x="1084" y="9954"/>
                  </a:cubicBezTo>
                  <a:cubicBezTo>
                    <a:pt x="537" y="10264"/>
                    <a:pt x="13" y="10668"/>
                    <a:pt x="13" y="11359"/>
                  </a:cubicBezTo>
                  <a:cubicBezTo>
                    <a:pt x="13" y="11442"/>
                    <a:pt x="96" y="11514"/>
                    <a:pt x="179" y="11514"/>
                  </a:cubicBezTo>
                  <a:cubicBezTo>
                    <a:pt x="275" y="11514"/>
                    <a:pt x="346" y="11442"/>
                    <a:pt x="346" y="11359"/>
                  </a:cubicBezTo>
                  <a:cubicBezTo>
                    <a:pt x="346" y="10776"/>
                    <a:pt x="846" y="10466"/>
                    <a:pt x="1418" y="10145"/>
                  </a:cubicBezTo>
                  <a:cubicBezTo>
                    <a:pt x="1977" y="10466"/>
                    <a:pt x="2489" y="10776"/>
                    <a:pt x="2489" y="11359"/>
                  </a:cubicBezTo>
                  <a:cubicBezTo>
                    <a:pt x="2489" y="11442"/>
                    <a:pt x="2561" y="11514"/>
                    <a:pt x="2656" y="11514"/>
                  </a:cubicBezTo>
                  <a:cubicBezTo>
                    <a:pt x="2739" y="11514"/>
                    <a:pt x="2811" y="11442"/>
                    <a:pt x="2811" y="11359"/>
                  </a:cubicBezTo>
                  <a:cubicBezTo>
                    <a:pt x="2811" y="10668"/>
                    <a:pt x="2299" y="10264"/>
                    <a:pt x="1739" y="9954"/>
                  </a:cubicBezTo>
                  <a:cubicBezTo>
                    <a:pt x="2322" y="9609"/>
                    <a:pt x="2811" y="9228"/>
                    <a:pt x="2811" y="8537"/>
                  </a:cubicBezTo>
                  <a:cubicBezTo>
                    <a:pt x="2811" y="7859"/>
                    <a:pt x="2299" y="7466"/>
                    <a:pt x="1739" y="7144"/>
                  </a:cubicBezTo>
                  <a:cubicBezTo>
                    <a:pt x="2299" y="6835"/>
                    <a:pt x="2811" y="6430"/>
                    <a:pt x="2811" y="5739"/>
                  </a:cubicBezTo>
                  <a:cubicBezTo>
                    <a:pt x="2811" y="5061"/>
                    <a:pt x="2299" y="4656"/>
                    <a:pt x="1739" y="4346"/>
                  </a:cubicBezTo>
                  <a:cubicBezTo>
                    <a:pt x="2358" y="4001"/>
                    <a:pt x="2799" y="3632"/>
                    <a:pt x="2799" y="2906"/>
                  </a:cubicBezTo>
                  <a:cubicBezTo>
                    <a:pt x="2775" y="2251"/>
                    <a:pt x="2263" y="1870"/>
                    <a:pt x="1739" y="1560"/>
                  </a:cubicBezTo>
                  <a:cubicBezTo>
                    <a:pt x="2299" y="1251"/>
                    <a:pt x="2811" y="846"/>
                    <a:pt x="2811" y="167"/>
                  </a:cubicBezTo>
                  <a:cubicBezTo>
                    <a:pt x="2811" y="72"/>
                    <a:pt x="2739" y="0"/>
                    <a:pt x="2656" y="0"/>
                  </a:cubicBezTo>
                  <a:cubicBezTo>
                    <a:pt x="2561" y="0"/>
                    <a:pt x="2489" y="72"/>
                    <a:pt x="2489" y="167"/>
                  </a:cubicBezTo>
                  <a:cubicBezTo>
                    <a:pt x="2489" y="739"/>
                    <a:pt x="1977" y="1060"/>
                    <a:pt x="1418" y="1370"/>
                  </a:cubicBezTo>
                  <a:cubicBezTo>
                    <a:pt x="846" y="1060"/>
                    <a:pt x="346" y="727"/>
                    <a:pt x="346" y="167"/>
                  </a:cubicBezTo>
                  <a:cubicBezTo>
                    <a:pt x="346" y="72"/>
                    <a:pt x="275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327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523366" y="795450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</a:t>
            </a:r>
            <a:endParaRPr dirty="0"/>
          </a:p>
        </p:txBody>
      </p:sp>
      <p:sp>
        <p:nvSpPr>
          <p:cNvPr id="483" name="Google Shape;483;p70"/>
          <p:cNvSpPr txBox="1">
            <a:spLocks noGrp="1"/>
          </p:cNvSpPr>
          <p:nvPr>
            <p:ph type="subTitle" idx="1"/>
          </p:nvPr>
        </p:nvSpPr>
        <p:spPr>
          <a:xfrm>
            <a:off x="2899843" y="2740039"/>
            <a:ext cx="3131662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Quality Control with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err="1"/>
              <a:t>FastQC</a:t>
            </a:r>
            <a:endParaRPr sz="2400" b="1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" name="Google Shape;483;p70">
            <a:extLst>
              <a:ext uri="{FF2B5EF4-FFF2-40B4-BE49-F238E27FC236}">
                <a16:creationId xmlns:a16="http://schemas.microsoft.com/office/drawing/2014/main" id="{0D776037-DC19-CF4E-9DD1-1D71A7BBD98F}"/>
              </a:ext>
            </a:extLst>
          </p:cNvPr>
          <p:cNvSpPr txBox="1">
            <a:spLocks/>
          </p:cNvSpPr>
          <p:nvPr/>
        </p:nvSpPr>
        <p:spPr>
          <a:xfrm>
            <a:off x="5906012" y="2740039"/>
            <a:ext cx="3131662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en-GB" sz="2400" dirty="0"/>
              <a:t>Trimming with</a:t>
            </a:r>
          </a:p>
          <a:p>
            <a:pPr marL="0" indent="0" algn="ctr"/>
            <a:r>
              <a:rPr lang="en-GB" sz="2400" b="1" dirty="0" err="1"/>
              <a:t>Trimmomatic</a:t>
            </a:r>
            <a:endParaRPr lang="en-GB" sz="2400" b="1" dirty="0"/>
          </a:p>
        </p:txBody>
      </p:sp>
      <p:cxnSp>
        <p:nvCxnSpPr>
          <p:cNvPr id="7" name="Google Shape;679;p83">
            <a:extLst>
              <a:ext uri="{FF2B5EF4-FFF2-40B4-BE49-F238E27FC236}">
                <a16:creationId xmlns:a16="http://schemas.microsoft.com/office/drawing/2014/main" id="{7B047DDD-057B-1143-B51E-4F61BE20AA20}"/>
              </a:ext>
            </a:extLst>
          </p:cNvPr>
          <p:cNvCxnSpPr/>
          <p:nvPr/>
        </p:nvCxnSpPr>
        <p:spPr>
          <a:xfrm>
            <a:off x="6116566" y="2680503"/>
            <a:ext cx="0" cy="9042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3"/>
          <p:cNvSpPr txBox="1">
            <a:spLocks noGrp="1"/>
          </p:cNvSpPr>
          <p:nvPr>
            <p:ph type="title"/>
          </p:nvPr>
        </p:nvSpPr>
        <p:spPr>
          <a:xfrm>
            <a:off x="737815" y="-110834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FastQC</a:t>
            </a:r>
            <a:r>
              <a:rPr lang="en" dirty="0"/>
              <a:t> example</a:t>
            </a:r>
            <a:endParaRPr dirty="0"/>
          </a:p>
        </p:txBody>
      </p:sp>
      <p:sp>
        <p:nvSpPr>
          <p:cNvPr id="671" name="Google Shape;671;p83"/>
          <p:cNvSpPr txBox="1">
            <a:spLocks noGrp="1"/>
          </p:cNvSpPr>
          <p:nvPr>
            <p:ph type="subTitle" idx="3"/>
          </p:nvPr>
        </p:nvSpPr>
        <p:spPr>
          <a:xfrm>
            <a:off x="1084521" y="409077"/>
            <a:ext cx="2552104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Illumina DNA read 1</a:t>
            </a:r>
            <a:endParaRPr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5D52A83-0EB8-D44A-8C3D-1C8379DFB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85" y="741177"/>
            <a:ext cx="2552104" cy="1914078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ADDA65F-F516-C241-A1E8-E69E96134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21" y="2617819"/>
            <a:ext cx="2573367" cy="1930025"/>
          </a:xfrm>
          <a:prstGeom prst="rect">
            <a:avLst/>
          </a:prstGeom>
        </p:spPr>
      </p:pic>
      <p:cxnSp>
        <p:nvCxnSpPr>
          <p:cNvPr id="23" name="Google Shape;698;p86">
            <a:extLst>
              <a:ext uri="{FF2B5EF4-FFF2-40B4-BE49-F238E27FC236}">
                <a16:creationId xmlns:a16="http://schemas.microsoft.com/office/drawing/2014/main" id="{B5B7FD3A-4A0B-844F-9E4C-04114E96B842}"/>
              </a:ext>
            </a:extLst>
          </p:cNvPr>
          <p:cNvCxnSpPr/>
          <p:nvPr/>
        </p:nvCxnSpPr>
        <p:spPr>
          <a:xfrm rot="10800000" flipH="1">
            <a:off x="4201315" y="257175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671;p83">
            <a:extLst>
              <a:ext uri="{FF2B5EF4-FFF2-40B4-BE49-F238E27FC236}">
                <a16:creationId xmlns:a16="http://schemas.microsoft.com/office/drawing/2014/main" id="{565E55DC-2A16-E14A-B36A-6A44F928F11D}"/>
              </a:ext>
            </a:extLst>
          </p:cNvPr>
          <p:cNvSpPr txBox="1">
            <a:spLocks/>
          </p:cNvSpPr>
          <p:nvPr/>
        </p:nvSpPr>
        <p:spPr>
          <a:xfrm>
            <a:off x="3317212" y="1698216"/>
            <a:ext cx="2552104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None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en-GB" sz="1100" dirty="0"/>
              <a:t>Before trimming</a:t>
            </a:r>
          </a:p>
        </p:txBody>
      </p:sp>
      <p:sp>
        <p:nvSpPr>
          <p:cNvPr id="25" name="Google Shape;463;p67">
            <a:extLst>
              <a:ext uri="{FF2B5EF4-FFF2-40B4-BE49-F238E27FC236}">
                <a16:creationId xmlns:a16="http://schemas.microsoft.com/office/drawing/2014/main" id="{01854220-4E51-134A-A726-28D5A601CFFE}"/>
              </a:ext>
            </a:extLst>
          </p:cNvPr>
          <p:cNvSpPr txBox="1">
            <a:spLocks/>
          </p:cNvSpPr>
          <p:nvPr/>
        </p:nvSpPr>
        <p:spPr>
          <a:xfrm>
            <a:off x="3964324" y="2995966"/>
            <a:ext cx="1257881" cy="58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None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sv-SE" sz="1100" dirty="0" err="1"/>
              <a:t>After</a:t>
            </a:r>
            <a:r>
              <a:rPr lang="sv-SE" sz="1100" dirty="0"/>
              <a:t> </a:t>
            </a:r>
            <a:r>
              <a:rPr lang="sv-SE" sz="1100" dirty="0" err="1"/>
              <a:t>trimming</a:t>
            </a:r>
            <a:endParaRPr lang="sv-SE" sz="1100" dirty="0"/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19480E77-B4DA-A947-A9DA-1F9FCEA1F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639" y="2592882"/>
            <a:ext cx="2639863" cy="1979897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33D1F4A9-1A4F-D04B-810F-0EF8BEC9E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639" y="708267"/>
            <a:ext cx="2639864" cy="1979898"/>
          </a:xfrm>
          <a:prstGeom prst="rect">
            <a:avLst/>
          </a:prstGeom>
        </p:spPr>
      </p:pic>
      <p:sp>
        <p:nvSpPr>
          <p:cNvPr id="669" name="Google Shape;669;p83"/>
          <p:cNvSpPr txBox="1">
            <a:spLocks noGrp="1"/>
          </p:cNvSpPr>
          <p:nvPr>
            <p:ph type="subTitle" idx="1"/>
          </p:nvPr>
        </p:nvSpPr>
        <p:spPr>
          <a:xfrm>
            <a:off x="5572518" y="409077"/>
            <a:ext cx="2552103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Illumina DNA read 2</a:t>
            </a:r>
            <a:endParaRPr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7C9737-5433-EE4D-A92B-43F4AB5F3412}"/>
              </a:ext>
            </a:extLst>
          </p:cNvPr>
          <p:cNvSpPr txBox="1"/>
          <p:nvPr/>
        </p:nvSpPr>
        <p:spPr>
          <a:xfrm>
            <a:off x="722228" y="2158487"/>
            <a:ext cx="7742825" cy="578882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SE" sz="2800" dirty="0"/>
              <a:t>No significant difference – files already trimmed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385143" y="1369609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Assembly</a:t>
            </a:r>
            <a:br>
              <a:rPr lang="en" sz="6600" dirty="0"/>
            </a:br>
            <a:r>
              <a:rPr lang="en" sz="3600" dirty="0"/>
              <a:t>+ evaluation</a:t>
            </a:r>
            <a:endParaRPr sz="6600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26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>
            <a:spLocks noGrp="1"/>
          </p:cNvSpPr>
          <p:nvPr>
            <p:ph type="title"/>
          </p:nvPr>
        </p:nvSpPr>
        <p:spPr>
          <a:xfrm>
            <a:off x="2474400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Assembly</a:t>
            </a:r>
            <a:endParaRPr dirty="0"/>
          </a:p>
        </p:txBody>
      </p:sp>
      <p:sp>
        <p:nvSpPr>
          <p:cNvPr id="491" name="Google Shape;491;p71"/>
          <p:cNvSpPr txBox="1">
            <a:spLocks noGrp="1"/>
          </p:cNvSpPr>
          <p:nvPr>
            <p:ph type="subTitle" idx="3"/>
          </p:nvPr>
        </p:nvSpPr>
        <p:spPr>
          <a:xfrm>
            <a:off x="3387928" y="1939459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Spades</a:t>
            </a:r>
            <a:endParaRPr dirty="0"/>
          </a:p>
        </p:txBody>
      </p:sp>
      <p:sp>
        <p:nvSpPr>
          <p:cNvPr id="492" name="Google Shape;492;p71"/>
          <p:cNvSpPr txBox="1">
            <a:spLocks noGrp="1"/>
          </p:cNvSpPr>
          <p:nvPr>
            <p:ph type="subTitle" idx="1"/>
          </p:nvPr>
        </p:nvSpPr>
        <p:spPr>
          <a:xfrm>
            <a:off x="6096464" y="1939459"/>
            <a:ext cx="2096333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Pilon</a:t>
            </a:r>
            <a:endParaRPr dirty="0"/>
          </a:p>
        </p:txBody>
      </p:sp>
      <p:sp>
        <p:nvSpPr>
          <p:cNvPr id="493" name="Google Shape;493;p71"/>
          <p:cNvSpPr txBox="1">
            <a:spLocks noGrp="1"/>
          </p:cNvSpPr>
          <p:nvPr>
            <p:ph type="subTitle" idx="2"/>
          </p:nvPr>
        </p:nvSpPr>
        <p:spPr>
          <a:xfrm>
            <a:off x="6066978" y="2203347"/>
            <a:ext cx="2155304" cy="15079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/>
              <a:t>Canu_PacBio</a:t>
            </a:r>
            <a:endParaRPr lang="en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+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BWA aligned </a:t>
            </a:r>
            <a:r>
              <a:rPr lang="en" sz="1600" dirty="0" err="1"/>
              <a:t>illumina</a:t>
            </a:r>
            <a:r>
              <a:rPr lang="en" sz="1600" dirty="0"/>
              <a:t> + </a:t>
            </a:r>
            <a:r>
              <a:rPr lang="en" sz="1600" dirty="0" err="1"/>
              <a:t>NanoPore</a:t>
            </a:r>
            <a:endParaRPr sz="1600" b="1" dirty="0"/>
          </a:p>
        </p:txBody>
      </p:sp>
      <p:sp>
        <p:nvSpPr>
          <p:cNvPr id="494" name="Google Shape;494;p71"/>
          <p:cNvSpPr txBox="1">
            <a:spLocks noGrp="1"/>
          </p:cNvSpPr>
          <p:nvPr>
            <p:ph type="subTitle" idx="4"/>
          </p:nvPr>
        </p:nvSpPr>
        <p:spPr>
          <a:xfrm>
            <a:off x="3252850" y="2379802"/>
            <a:ext cx="2717281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illumina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illumina</a:t>
            </a:r>
            <a:r>
              <a:rPr lang="en" dirty="0"/>
              <a:t> + </a:t>
            </a:r>
            <a:r>
              <a:rPr lang="en" dirty="0" err="1"/>
              <a:t>NanoPore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illumina</a:t>
            </a:r>
            <a:r>
              <a:rPr lang="en" dirty="0"/>
              <a:t> + PacBio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illumina</a:t>
            </a:r>
            <a:r>
              <a:rPr lang="en" dirty="0"/>
              <a:t> + </a:t>
            </a:r>
            <a:r>
              <a:rPr lang="en" dirty="0" err="1"/>
              <a:t>NanoPore</a:t>
            </a:r>
            <a:r>
              <a:rPr lang="en" dirty="0"/>
              <a:t> + PacBio</a:t>
            </a:r>
            <a:endParaRPr dirty="0"/>
          </a:p>
        </p:txBody>
      </p:sp>
      <p:sp>
        <p:nvSpPr>
          <p:cNvPr id="495" name="Google Shape;495;p71"/>
          <p:cNvSpPr txBox="1">
            <a:spLocks noGrp="1"/>
          </p:cNvSpPr>
          <p:nvPr>
            <p:ph type="subTitle" idx="5"/>
          </p:nvPr>
        </p:nvSpPr>
        <p:spPr>
          <a:xfrm>
            <a:off x="789375" y="2037297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Canu</a:t>
            </a:r>
            <a:endParaRPr dirty="0"/>
          </a:p>
        </p:txBody>
      </p:sp>
      <p:sp>
        <p:nvSpPr>
          <p:cNvPr id="496" name="Google Shape;496;p71"/>
          <p:cNvSpPr txBox="1">
            <a:spLocks noGrp="1"/>
          </p:cNvSpPr>
          <p:nvPr>
            <p:ph type="subTitle" idx="6"/>
          </p:nvPr>
        </p:nvSpPr>
        <p:spPr>
          <a:xfrm>
            <a:off x="789375" y="2369397"/>
            <a:ext cx="2349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PacBio</a:t>
            </a:r>
            <a:endParaRPr dirty="0"/>
          </a:p>
        </p:txBody>
      </p:sp>
      <p:cxnSp>
        <p:nvCxnSpPr>
          <p:cNvPr id="513" name="Google Shape;513;p71"/>
          <p:cNvCxnSpPr/>
          <p:nvPr/>
        </p:nvCxnSpPr>
        <p:spPr>
          <a:xfrm rot="10800000" flipH="1">
            <a:off x="4183283" y="1428302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214AF-2837-6D40-9A7D-B720DB35D168}"/>
              </a:ext>
            </a:extLst>
          </p:cNvPr>
          <p:cNvSpPr/>
          <p:nvPr/>
        </p:nvSpPr>
        <p:spPr>
          <a:xfrm>
            <a:off x="3270339" y="1631113"/>
            <a:ext cx="2582203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41EA6EE-14B2-FE40-9654-9192E125EFAB}"/>
              </a:ext>
            </a:extLst>
          </p:cNvPr>
          <p:cNvSpPr/>
          <p:nvPr/>
        </p:nvSpPr>
        <p:spPr>
          <a:xfrm>
            <a:off x="1018565" y="1631113"/>
            <a:ext cx="1890621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0F63C32-C535-7E43-A2B1-A0CF304DE89D}"/>
              </a:ext>
            </a:extLst>
          </p:cNvPr>
          <p:cNvSpPr/>
          <p:nvPr/>
        </p:nvSpPr>
        <p:spPr>
          <a:xfrm>
            <a:off x="6148860" y="1620482"/>
            <a:ext cx="1960189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quick Thesis XL by Slidesgo">
  <a:themeElements>
    <a:clrScheme name="Simple Light">
      <a:dk1>
        <a:srgbClr val="3D83C6"/>
      </a:dk1>
      <a:lt1>
        <a:srgbClr val="B2CFEB"/>
      </a:lt1>
      <a:dk2>
        <a:srgbClr val="0B5394"/>
      </a:dk2>
      <a:lt2>
        <a:srgbClr val="EEEEEE"/>
      </a:lt2>
      <a:accent1>
        <a:srgbClr val="FFFFFF"/>
      </a:accent1>
      <a:accent2>
        <a:srgbClr val="B2CFEB"/>
      </a:accent2>
      <a:accent3>
        <a:srgbClr val="3D85C6"/>
      </a:accent3>
      <a:accent4>
        <a:srgbClr val="0B5394"/>
      </a:accent4>
      <a:accent5>
        <a:srgbClr val="B7B7B7"/>
      </a:accent5>
      <a:accent6>
        <a:srgbClr val="9E9E9E"/>
      </a:accent6>
      <a:hlink>
        <a:srgbClr val="0B539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1882</Words>
  <Application>Microsoft Macintosh PowerPoint</Application>
  <PresentationFormat>On-screen Show (16:9)</PresentationFormat>
  <Paragraphs>195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Raleway</vt:lpstr>
      <vt:lpstr>Arial</vt:lpstr>
      <vt:lpstr>Raleway Thin</vt:lpstr>
      <vt:lpstr>Squick Thesis XL by Slidesgo</vt:lpstr>
      <vt:lpstr>Genome Assembly and Differential Expression of Enterococcus faecium E745</vt:lpstr>
      <vt:lpstr>Overview</vt:lpstr>
      <vt:lpstr>Enterococcus faecium</vt:lpstr>
      <vt:lpstr>Aim</vt:lpstr>
      <vt:lpstr>Data</vt:lpstr>
      <vt:lpstr>Preprocessing</vt:lpstr>
      <vt:lpstr>FastQC example</vt:lpstr>
      <vt:lpstr>Assembly + evaluation</vt:lpstr>
      <vt:lpstr>Assembly</vt:lpstr>
      <vt:lpstr>Evaluation</vt:lpstr>
      <vt:lpstr>QUAST report</vt:lpstr>
      <vt:lpstr>Annotation Prokka</vt:lpstr>
      <vt:lpstr>Prokka annotation</vt:lpstr>
      <vt:lpstr>Synteny Align, compare</vt:lpstr>
      <vt:lpstr>Synteny – E. faecium</vt:lpstr>
      <vt:lpstr>Synteny</vt:lpstr>
      <vt:lpstr>Transcriptomics Mapping, counting reads, compare E. faecium in Medium vs Serum</vt:lpstr>
      <vt:lpstr>RNA seq  (Medium vs Serum)</vt:lpstr>
      <vt:lpstr>Results</vt:lpstr>
      <vt:lpstr>DeSeq2</vt:lpstr>
      <vt:lpstr>DeSeq2</vt:lpstr>
      <vt:lpstr>PowerPoint Presentation</vt:lpstr>
      <vt:lpstr>Conclusion</vt:lpstr>
      <vt:lpstr>THANK YOU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SQUICK THESIS</dc:title>
  <cp:lastModifiedBy>Heidi Naomi Ottesen</cp:lastModifiedBy>
  <cp:revision>58</cp:revision>
  <dcterms:modified xsi:type="dcterms:W3CDTF">2021-05-30T10:17:02Z</dcterms:modified>
</cp:coreProperties>
</file>